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notesMasterIdLst>
    <p:notesMasterId r:id="rId16"/>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2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7" Type="http://schemas.openxmlformats.org/officeDocument/2006/relationships/slideLayout" Target="../slideLayouts/slideLayout1.xml"/><Relationship Id="rId8"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7" Type="http://schemas.openxmlformats.org/officeDocument/2006/relationships/slideLayout" Target="../slideLayouts/slideLayout1.xml"/><Relationship Id="rId8"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4" Type="http://schemas.openxmlformats.org/officeDocument/2006/relationships/slideLayout" Target="../slideLayouts/slideLayout1.xml"/><Relationship Id="rId5"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13-1.png"/><Relationship Id="rId3" Type="http://schemas.openxmlformats.org/officeDocument/2006/relationships/slideLayout" Target="../slideLayouts/slideLayout1.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14-1.png"/><Relationship Id="rId3" Type="http://schemas.openxmlformats.org/officeDocument/2006/relationships/slideLayout" Target="../slideLayouts/slideLayout1.xml"/><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6-1.png"/><Relationship Id="rId3" Type="http://schemas.openxmlformats.org/officeDocument/2006/relationships/slideLayout" Target="../slideLayouts/slideLayout1.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7-1.png"/><Relationship Id="rId3" Type="http://schemas.openxmlformats.org/officeDocument/2006/relationships/slideLayout" Target="../slideLayouts/slideLayout1.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6" Type="http://schemas.openxmlformats.org/officeDocument/2006/relationships/slideLayout" Target="../slideLayouts/slideLayout1.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716399" y="1102400"/>
            <a:ext cx="7711202" cy="3469481"/>
          </a:xfrm>
          <a:prstGeom prst="rect">
            <a:avLst/>
          </a:prstGeom>
          <a:noFill/>
          <a:ln/>
        </p:spPr>
        <p:txBody>
          <a:bodyPr wrap="square" rtlCol="0" anchor="t"/>
          <a:lstStyle/>
          <a:p>
            <a:pPr indent="0" marL="0">
              <a:lnSpc>
                <a:spcPts val="6829"/>
              </a:lnSpc>
              <a:buNone/>
            </a:pPr>
            <a:r>
              <a:rPr lang="en-US" sz="5463" b="1" dirty="0">
                <a:solidFill>
                  <a:srgbClr val="60A9FF"/>
                </a:solidFill>
                <a:latin typeface="Barlow" pitchFamily="34" charset="0"/>
                <a:ea typeface="Barlow" pitchFamily="34" charset="-122"/>
                <a:cs typeface="Barlow" pitchFamily="34" charset="-120"/>
              </a:rPr>
              <a:t>Disaster Management System: Database Design and Implementation</a:t>
            </a:r>
            <a:endParaRPr lang="en-US" sz="5463" dirty="0"/>
          </a:p>
        </p:txBody>
      </p:sp>
      <p:sp>
        <p:nvSpPr>
          <p:cNvPr id="6" name="Text 3"/>
          <p:cNvSpPr/>
          <p:nvPr/>
        </p:nvSpPr>
        <p:spPr>
          <a:xfrm>
            <a:off x="716399" y="4858464"/>
            <a:ext cx="7711202" cy="1719501"/>
          </a:xfrm>
          <a:prstGeom prst="rect">
            <a:avLst/>
          </a:prstGeom>
          <a:noFill/>
          <a:ln/>
        </p:spPr>
        <p:txBody>
          <a:bodyPr wrap="square" rtlCol="0" anchor="t"/>
          <a:lstStyle/>
          <a:p>
            <a:pPr indent="0" marL="0">
              <a:lnSpc>
                <a:spcPts val="2257"/>
              </a:lnSpc>
              <a:buNone/>
            </a:pPr>
            <a:r>
              <a:rPr lang="en-US" sz="1504" dirty="0">
                <a:solidFill>
                  <a:srgbClr val="EEEFF5"/>
                </a:solidFill>
                <a:latin typeface="Montserrat" pitchFamily="34" charset="0"/>
                <a:ea typeface="Montserrat" pitchFamily="34" charset="-122"/>
                <a:cs typeface="Montserrat" pitchFamily="34" charset="-120"/>
              </a:rPr>
              <a:t>In the face of increasing disaster events, both natural and man-made, our team was tasked with the development of a robust disaster management system aimed at mitigating the impact of disasters through enhanced data coordination and response efficiency. This report outlines the database design and implementation phase, which is foundational to the system’s operational success.</a:t>
            </a:r>
            <a:endParaRPr lang="en-US" sz="1504" dirty="0"/>
          </a:p>
        </p:txBody>
      </p:sp>
      <p:sp>
        <p:nvSpPr>
          <p:cNvPr id="7" name="Shape 4"/>
          <p:cNvSpPr/>
          <p:nvPr/>
        </p:nvSpPr>
        <p:spPr>
          <a:xfrm>
            <a:off x="716399" y="6807160"/>
            <a:ext cx="305633" cy="305633"/>
          </a:xfrm>
          <a:prstGeom prst="roundRect">
            <a:avLst>
              <a:gd name="adj" fmla="val 29915243"/>
            </a:avLst>
          </a:prstGeom>
          <a:noFill/>
          <a:ln w="7620">
            <a:solidFill>
              <a:srgbClr val="FFFFFF"/>
            </a:solidFill>
            <a:prstDash val="solid"/>
          </a:ln>
        </p:spPr>
      </p:sp>
      <p:pic>
        <p:nvPicPr>
          <p:cNvPr id="8" name="Image 1" descr="preencoded.png">    </p:cNvPr>
          <p:cNvPicPr>
            <a:picLocks noChangeAspect="1"/>
          </p:cNvPicPr>
          <p:nvPr/>
        </p:nvPicPr>
        <p:blipFill>
          <a:blip r:embed="rId2"/>
          <a:stretch>
            <a:fillRect/>
          </a:stretch>
        </p:blipFill>
        <p:spPr>
          <a:xfrm>
            <a:off x="724019" y="6814780"/>
            <a:ext cx="290393" cy="290393"/>
          </a:xfrm>
          <a:prstGeom prst="rect">
            <a:avLst/>
          </a:prstGeom>
        </p:spPr>
      </p:pic>
      <p:sp>
        <p:nvSpPr>
          <p:cNvPr id="9" name="Text 5"/>
          <p:cNvSpPr/>
          <p:nvPr/>
        </p:nvSpPr>
        <p:spPr>
          <a:xfrm>
            <a:off x="1117521" y="6792873"/>
            <a:ext cx="1511856" cy="334328"/>
          </a:xfrm>
          <a:prstGeom prst="rect">
            <a:avLst/>
          </a:prstGeom>
          <a:noFill/>
          <a:ln/>
        </p:spPr>
        <p:txBody>
          <a:bodyPr wrap="none" rtlCol="0" anchor="t"/>
          <a:lstStyle/>
          <a:p>
            <a:pPr algn="l" indent="0" marL="0">
              <a:lnSpc>
                <a:spcPts val="2633"/>
              </a:lnSpc>
              <a:buNone/>
            </a:pPr>
            <a:r>
              <a:rPr lang="en-US" sz="1881" b="1" dirty="0">
                <a:solidFill>
                  <a:srgbClr val="EEEFF5"/>
                </a:solidFill>
                <a:latin typeface="Montserrat" pitchFamily="34" charset="0"/>
                <a:ea typeface="Montserrat" pitchFamily="34" charset="-122"/>
                <a:cs typeface="Montserrat" pitchFamily="34" charset="-120"/>
              </a:rPr>
              <a:t>by Group 20</a:t>
            </a:r>
            <a:endParaRPr lang="en-US" sz="1881" dirty="0"/>
          </a:p>
        </p:txBody>
      </p:sp>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
        <p:nvSpPr>
          <p:cNvPr id="4" name="Text 2"/>
          <p:cNvSpPr/>
          <p:nvPr/>
        </p:nvSpPr>
        <p:spPr>
          <a:xfrm>
            <a:off x="1760220" y="1081683"/>
            <a:ext cx="5847278" cy="730806"/>
          </a:xfrm>
          <a:prstGeom prst="rect">
            <a:avLst/>
          </a:prstGeom>
          <a:noFill/>
          <a:ln/>
        </p:spPr>
        <p:txBody>
          <a:bodyPr wrap="none" rtlCol="0" anchor="t"/>
          <a:lstStyle/>
          <a:p>
            <a:pPr indent="0" marL="0">
              <a:lnSpc>
                <a:spcPts val="5755"/>
              </a:lnSpc>
              <a:buNone/>
            </a:pPr>
            <a:r>
              <a:rPr lang="en-US" sz="4604" b="1" dirty="0">
                <a:solidFill>
                  <a:srgbClr val="60A9FF"/>
                </a:solidFill>
                <a:latin typeface="Barlow" pitchFamily="34" charset="0"/>
                <a:ea typeface="Barlow" pitchFamily="34" charset="-122"/>
                <a:cs typeface="Barlow" pitchFamily="34" charset="-120"/>
              </a:rPr>
              <a:t>Technologies Used</a:t>
            </a:r>
            <a:endParaRPr lang="en-US" sz="4604" dirty="0"/>
          </a:p>
        </p:txBody>
      </p:sp>
      <p:sp>
        <p:nvSpPr>
          <p:cNvPr id="5" name="Text 3"/>
          <p:cNvSpPr/>
          <p:nvPr/>
        </p:nvSpPr>
        <p:spPr>
          <a:xfrm>
            <a:off x="1760220" y="2256830"/>
            <a:ext cx="11109960" cy="999768"/>
          </a:xfrm>
          <a:prstGeom prst="rect">
            <a:avLst/>
          </a:prstGeom>
          <a:noFill/>
          <a:ln/>
        </p:spPr>
        <p:txBody>
          <a:bodyPr wrap="square" rtlCol="0" anchor="t"/>
          <a:lstStyle/>
          <a:p>
            <a:pPr indent="0" marL="0">
              <a:lnSpc>
                <a:spcPts val="2624"/>
              </a:lnSpc>
              <a:buNone/>
            </a:pPr>
            <a:r>
              <a:rPr lang="en-US" sz="1750" dirty="0">
                <a:solidFill>
                  <a:srgbClr val="EEEFF5"/>
                </a:solidFill>
                <a:latin typeface="Montserrat" pitchFamily="34" charset="0"/>
                <a:ea typeface="Montserrat" pitchFamily="34" charset="-122"/>
                <a:cs typeface="Montserrat" pitchFamily="34" charset="-120"/>
              </a:rPr>
              <a:t>We utilized a variety of technologies to support our database design and implementation process. These technologies provided us with the tools and capabilities necessary to create a robust and secure database.</a:t>
            </a:r>
            <a:endParaRPr lang="en-US" sz="1750" dirty="0"/>
          </a:p>
        </p:txBody>
      </p:sp>
      <p:pic>
        <p:nvPicPr>
          <p:cNvPr id="6" name="Image 0" descr="preencoded.png">    </p:cNvPr>
          <p:cNvPicPr>
            <a:picLocks noChangeAspect="1"/>
          </p:cNvPicPr>
          <p:nvPr/>
        </p:nvPicPr>
        <p:blipFill>
          <a:blip r:embed="rId1"/>
          <a:stretch>
            <a:fillRect/>
          </a:stretch>
        </p:blipFill>
        <p:spPr>
          <a:xfrm>
            <a:off x="1760220" y="3506510"/>
            <a:ext cx="555427" cy="555427"/>
          </a:xfrm>
          <a:prstGeom prst="rect">
            <a:avLst/>
          </a:prstGeom>
        </p:spPr>
      </p:pic>
      <p:sp>
        <p:nvSpPr>
          <p:cNvPr id="7" name="Text 4"/>
          <p:cNvSpPr/>
          <p:nvPr/>
        </p:nvSpPr>
        <p:spPr>
          <a:xfrm>
            <a:off x="1760220" y="4284107"/>
            <a:ext cx="2527459" cy="1096566"/>
          </a:xfrm>
          <a:prstGeom prst="rect">
            <a:avLst/>
          </a:prstGeom>
          <a:noFill/>
          <a:ln/>
        </p:spPr>
        <p:txBody>
          <a:bodyPr wrap="square" rtlCol="0" anchor="t"/>
          <a:lstStyle/>
          <a:p>
            <a:pPr algn="l" indent="0" marL="0">
              <a:lnSpc>
                <a:spcPts val="2878"/>
              </a:lnSpc>
              <a:buNone/>
            </a:pPr>
            <a:r>
              <a:rPr lang="en-US" sz="2302" b="1" dirty="0">
                <a:solidFill>
                  <a:srgbClr val="60A9FF"/>
                </a:solidFill>
                <a:latin typeface="Barlow" pitchFamily="34" charset="0"/>
                <a:ea typeface="Barlow" pitchFamily="34" charset="-122"/>
                <a:cs typeface="Barlow" pitchFamily="34" charset="-120"/>
              </a:rPr>
              <a:t>Database Management System (DBMS):</a:t>
            </a:r>
            <a:endParaRPr lang="en-US" sz="2302" dirty="0"/>
          </a:p>
        </p:txBody>
      </p:sp>
      <p:sp>
        <p:nvSpPr>
          <p:cNvPr id="8" name="Text 5"/>
          <p:cNvSpPr/>
          <p:nvPr/>
        </p:nvSpPr>
        <p:spPr>
          <a:xfrm>
            <a:off x="1760220" y="5513903"/>
            <a:ext cx="2527459" cy="1333024"/>
          </a:xfrm>
          <a:prstGeom prst="rect">
            <a:avLst/>
          </a:prstGeom>
          <a:noFill/>
          <a:ln/>
        </p:spPr>
        <p:txBody>
          <a:bodyPr wrap="square" rtlCol="0" anchor="t"/>
          <a:lstStyle/>
          <a:p>
            <a:pPr algn="l" indent="0" marL="0">
              <a:lnSpc>
                <a:spcPts val="2624"/>
              </a:lnSpc>
              <a:buNone/>
            </a:pPr>
            <a:r>
              <a:rPr lang="en-US" sz="1750" dirty="0">
                <a:solidFill>
                  <a:srgbClr val="EEEFF5"/>
                </a:solidFill>
                <a:latin typeface="Montserrat" pitchFamily="34" charset="0"/>
                <a:ea typeface="Montserrat" pitchFamily="34" charset="-122"/>
                <a:cs typeface="Montserrat" pitchFamily="34" charset="-120"/>
              </a:rPr>
              <a:t>mySQl was chosen for its advanced features, reliability, and open-source nature.</a:t>
            </a:r>
            <a:endParaRPr lang="en-US" sz="1750" dirty="0"/>
          </a:p>
        </p:txBody>
      </p:sp>
      <p:pic>
        <p:nvPicPr>
          <p:cNvPr id="9" name="Image 1" descr="preencoded.png">    </p:cNvPr>
          <p:cNvPicPr>
            <a:picLocks noChangeAspect="1"/>
          </p:cNvPicPr>
          <p:nvPr/>
        </p:nvPicPr>
        <p:blipFill>
          <a:blip r:embed="rId2"/>
          <a:stretch>
            <a:fillRect/>
          </a:stretch>
        </p:blipFill>
        <p:spPr>
          <a:xfrm>
            <a:off x="4620935" y="3506510"/>
            <a:ext cx="555427" cy="555427"/>
          </a:xfrm>
          <a:prstGeom prst="rect">
            <a:avLst/>
          </a:prstGeom>
        </p:spPr>
      </p:pic>
      <p:sp>
        <p:nvSpPr>
          <p:cNvPr id="10" name="Text 6"/>
          <p:cNvSpPr/>
          <p:nvPr/>
        </p:nvSpPr>
        <p:spPr>
          <a:xfrm>
            <a:off x="4620935" y="4284107"/>
            <a:ext cx="2527578" cy="731044"/>
          </a:xfrm>
          <a:prstGeom prst="rect">
            <a:avLst/>
          </a:prstGeom>
          <a:noFill/>
          <a:ln/>
        </p:spPr>
        <p:txBody>
          <a:bodyPr wrap="square" rtlCol="0" anchor="t"/>
          <a:lstStyle/>
          <a:p>
            <a:pPr algn="l" indent="0" marL="0">
              <a:lnSpc>
                <a:spcPts val="2878"/>
              </a:lnSpc>
              <a:buNone/>
            </a:pPr>
            <a:r>
              <a:rPr lang="en-US" sz="2302" b="1" dirty="0">
                <a:solidFill>
                  <a:srgbClr val="60A9FF"/>
                </a:solidFill>
                <a:latin typeface="Barlow" pitchFamily="34" charset="0"/>
                <a:ea typeface="Barlow" pitchFamily="34" charset="-122"/>
                <a:cs typeface="Barlow" pitchFamily="34" charset="-120"/>
              </a:rPr>
              <a:t>Development Environment:</a:t>
            </a:r>
            <a:endParaRPr lang="en-US" sz="2302" dirty="0"/>
          </a:p>
        </p:txBody>
      </p:sp>
      <p:sp>
        <p:nvSpPr>
          <p:cNvPr id="11" name="Text 7"/>
          <p:cNvSpPr/>
          <p:nvPr/>
        </p:nvSpPr>
        <p:spPr>
          <a:xfrm>
            <a:off x="4620935" y="5148382"/>
            <a:ext cx="2527578" cy="1999536"/>
          </a:xfrm>
          <a:prstGeom prst="rect">
            <a:avLst/>
          </a:prstGeom>
          <a:noFill/>
          <a:ln/>
        </p:spPr>
        <p:txBody>
          <a:bodyPr wrap="square" rtlCol="0" anchor="t"/>
          <a:lstStyle/>
          <a:p>
            <a:pPr algn="l" indent="0" marL="0">
              <a:lnSpc>
                <a:spcPts val="2624"/>
              </a:lnSpc>
              <a:buNone/>
            </a:pPr>
            <a:r>
              <a:rPr lang="en-US" sz="1750" dirty="0">
                <a:solidFill>
                  <a:srgbClr val="EEEFF5"/>
                </a:solidFill>
                <a:latin typeface="Montserrat" pitchFamily="34" charset="0"/>
                <a:ea typeface="Montserrat" pitchFamily="34" charset="-122"/>
                <a:cs typeface="Montserrat" pitchFamily="34" charset="-120"/>
              </a:rPr>
              <a:t>We utilized mySQL workbench, providing us with a graphical interface to facilitate database design and manipulation.</a:t>
            </a:r>
            <a:endParaRPr lang="en-US" sz="1750" dirty="0"/>
          </a:p>
        </p:txBody>
      </p:sp>
      <p:pic>
        <p:nvPicPr>
          <p:cNvPr id="12" name="Image 2" descr="preencoded.png">    </p:cNvPr>
          <p:cNvPicPr>
            <a:picLocks noChangeAspect="1"/>
          </p:cNvPicPr>
          <p:nvPr/>
        </p:nvPicPr>
        <p:blipFill>
          <a:blip r:embed="rId3"/>
          <a:stretch>
            <a:fillRect/>
          </a:stretch>
        </p:blipFill>
        <p:spPr>
          <a:xfrm>
            <a:off x="7481768" y="3506510"/>
            <a:ext cx="555427" cy="555427"/>
          </a:xfrm>
          <a:prstGeom prst="rect">
            <a:avLst/>
          </a:prstGeom>
        </p:spPr>
      </p:pic>
      <p:sp>
        <p:nvSpPr>
          <p:cNvPr id="13" name="Text 8"/>
          <p:cNvSpPr/>
          <p:nvPr/>
        </p:nvSpPr>
        <p:spPr>
          <a:xfrm>
            <a:off x="7481768" y="4284107"/>
            <a:ext cx="2527578" cy="731044"/>
          </a:xfrm>
          <a:prstGeom prst="rect">
            <a:avLst/>
          </a:prstGeom>
          <a:noFill/>
          <a:ln/>
        </p:spPr>
        <p:txBody>
          <a:bodyPr wrap="square" rtlCol="0" anchor="t"/>
          <a:lstStyle/>
          <a:p>
            <a:pPr algn="l" indent="0" marL="0">
              <a:lnSpc>
                <a:spcPts val="2878"/>
              </a:lnSpc>
              <a:buNone/>
            </a:pPr>
            <a:r>
              <a:rPr lang="en-US" sz="2302" b="1" dirty="0">
                <a:solidFill>
                  <a:srgbClr val="60A9FF"/>
                </a:solidFill>
                <a:latin typeface="Barlow" pitchFamily="34" charset="0"/>
                <a:ea typeface="Barlow" pitchFamily="34" charset="-122"/>
                <a:cs typeface="Barlow" pitchFamily="34" charset="-120"/>
              </a:rPr>
              <a:t>Data Modeling Tools:</a:t>
            </a:r>
            <a:endParaRPr lang="en-US" sz="2302" dirty="0"/>
          </a:p>
        </p:txBody>
      </p:sp>
      <p:sp>
        <p:nvSpPr>
          <p:cNvPr id="14" name="Text 9"/>
          <p:cNvSpPr/>
          <p:nvPr/>
        </p:nvSpPr>
        <p:spPr>
          <a:xfrm>
            <a:off x="7481768" y="5148382"/>
            <a:ext cx="2527578" cy="1999536"/>
          </a:xfrm>
          <a:prstGeom prst="rect">
            <a:avLst/>
          </a:prstGeom>
          <a:noFill/>
          <a:ln/>
        </p:spPr>
        <p:txBody>
          <a:bodyPr wrap="square" rtlCol="0" anchor="t"/>
          <a:lstStyle/>
          <a:p>
            <a:pPr algn="l" indent="0" marL="0">
              <a:lnSpc>
                <a:spcPts val="2624"/>
              </a:lnSpc>
              <a:buNone/>
            </a:pPr>
            <a:r>
              <a:rPr lang="en-US" sz="1750" dirty="0">
                <a:solidFill>
                  <a:srgbClr val="EEEFF5"/>
                </a:solidFill>
                <a:latin typeface="Montserrat" pitchFamily="34" charset="0"/>
                <a:ea typeface="Montserrat" pitchFamily="34" charset="-122"/>
                <a:cs typeface="Montserrat" pitchFamily="34" charset="-120"/>
              </a:rPr>
              <a:t>Lucid chart was used to create detailed ER diagrams, supporting our data modeling and schema design processes.</a:t>
            </a:r>
            <a:endParaRPr lang="en-US" sz="1750" dirty="0"/>
          </a:p>
        </p:txBody>
      </p:sp>
      <p:pic>
        <p:nvPicPr>
          <p:cNvPr id="15" name="Image 3" descr="preencoded.png">    </p:cNvPr>
          <p:cNvPicPr>
            <a:picLocks noChangeAspect="1"/>
          </p:cNvPicPr>
          <p:nvPr/>
        </p:nvPicPr>
        <p:blipFill>
          <a:blip r:embed="rId4"/>
          <a:stretch>
            <a:fillRect/>
          </a:stretch>
        </p:blipFill>
        <p:spPr>
          <a:xfrm>
            <a:off x="10342602" y="3506510"/>
            <a:ext cx="555427" cy="555427"/>
          </a:xfrm>
          <a:prstGeom prst="rect">
            <a:avLst/>
          </a:prstGeom>
        </p:spPr>
      </p:pic>
      <p:sp>
        <p:nvSpPr>
          <p:cNvPr id="16" name="Text 10"/>
          <p:cNvSpPr/>
          <p:nvPr/>
        </p:nvSpPr>
        <p:spPr>
          <a:xfrm>
            <a:off x="10342602" y="4284107"/>
            <a:ext cx="2527578" cy="731044"/>
          </a:xfrm>
          <a:prstGeom prst="rect">
            <a:avLst/>
          </a:prstGeom>
          <a:noFill/>
          <a:ln/>
        </p:spPr>
        <p:txBody>
          <a:bodyPr wrap="square" rtlCol="0" anchor="t"/>
          <a:lstStyle/>
          <a:p>
            <a:pPr algn="l" indent="0" marL="0">
              <a:lnSpc>
                <a:spcPts val="2878"/>
              </a:lnSpc>
              <a:buNone/>
            </a:pPr>
            <a:r>
              <a:rPr lang="en-US" sz="2302" b="1" dirty="0">
                <a:solidFill>
                  <a:srgbClr val="60A9FF"/>
                </a:solidFill>
                <a:latin typeface="Barlow" pitchFamily="34" charset="0"/>
                <a:ea typeface="Barlow" pitchFamily="34" charset="-122"/>
                <a:cs typeface="Barlow" pitchFamily="34" charset="-120"/>
              </a:rPr>
              <a:t>Security Technologies:</a:t>
            </a:r>
            <a:endParaRPr lang="en-US" sz="2302" dirty="0"/>
          </a:p>
        </p:txBody>
      </p:sp>
      <p:sp>
        <p:nvSpPr>
          <p:cNvPr id="17" name="Text 11"/>
          <p:cNvSpPr/>
          <p:nvPr/>
        </p:nvSpPr>
        <p:spPr>
          <a:xfrm>
            <a:off x="10342602" y="5148382"/>
            <a:ext cx="2527578" cy="1666280"/>
          </a:xfrm>
          <a:prstGeom prst="rect">
            <a:avLst/>
          </a:prstGeom>
          <a:noFill/>
          <a:ln/>
        </p:spPr>
        <p:txBody>
          <a:bodyPr wrap="square" rtlCol="0" anchor="t"/>
          <a:lstStyle/>
          <a:p>
            <a:pPr algn="l" indent="0" marL="0">
              <a:lnSpc>
                <a:spcPts val="2624"/>
              </a:lnSpc>
              <a:buNone/>
            </a:pPr>
            <a:r>
              <a:rPr lang="en-US" sz="1750" dirty="0">
                <a:solidFill>
                  <a:srgbClr val="EEEFF5"/>
                </a:solidFill>
                <a:latin typeface="Montserrat" pitchFamily="34" charset="0"/>
                <a:ea typeface="Montserrat" pitchFamily="34" charset="-122"/>
                <a:cs typeface="Montserrat" pitchFamily="34" charset="-120"/>
              </a:rPr>
              <a:t>We implemented AES encryption standards through PostgreSQL for data at rest and TLS for data in transit.</a:t>
            </a:r>
            <a:endParaRPr lang="en-US" sz="1750" dirty="0"/>
          </a:p>
        </p:txBody>
      </p:sp>
      <p:pic>
        <p:nvPicPr>
          <p:cNvPr id="18"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r>
          <p:cNvPicPr>
            <a:picLocks noChangeAspect="1"/>
          </p:cNvPicPr>
          <p:nvPr/>
        </p:nvPicPr>
        <p:blipFill>
          <a:blip r:embed="rId1"/>
          <a:stretch>
            <a:fillRect/>
          </a:stretch>
        </p:blipFill>
        <p:spPr>
          <a:xfrm>
            <a:off x="10972800" y="0"/>
            <a:ext cx="3657600" cy="8229600"/>
          </a:xfrm>
          <a:prstGeom prst="rect">
            <a:avLst/>
          </a:prstGeom>
        </p:spPr>
      </p:pic>
      <p:sp>
        <p:nvSpPr>
          <p:cNvPr id="5" name="Text 2"/>
          <p:cNvSpPr/>
          <p:nvPr/>
        </p:nvSpPr>
        <p:spPr>
          <a:xfrm>
            <a:off x="758666" y="785098"/>
            <a:ext cx="5324713" cy="665559"/>
          </a:xfrm>
          <a:prstGeom prst="rect">
            <a:avLst/>
          </a:prstGeom>
          <a:noFill/>
          <a:ln/>
        </p:spPr>
        <p:txBody>
          <a:bodyPr wrap="none" rtlCol="0" anchor="t"/>
          <a:lstStyle/>
          <a:p>
            <a:pPr indent="0" marL="0">
              <a:lnSpc>
                <a:spcPts val="5241"/>
              </a:lnSpc>
              <a:buNone/>
            </a:pPr>
            <a:r>
              <a:rPr lang="en-US" sz="4193" b="1" dirty="0">
                <a:solidFill>
                  <a:srgbClr val="60A9FF"/>
                </a:solidFill>
                <a:latin typeface="Barlow" pitchFamily="34" charset="0"/>
                <a:ea typeface="Barlow" pitchFamily="34" charset="-122"/>
                <a:cs typeface="Barlow" pitchFamily="34" charset="-120"/>
              </a:rPr>
              <a:t>Testing and Validation</a:t>
            </a:r>
            <a:endParaRPr lang="en-US" sz="4193" dirty="0"/>
          </a:p>
        </p:txBody>
      </p:sp>
      <p:sp>
        <p:nvSpPr>
          <p:cNvPr id="6" name="Text 3"/>
          <p:cNvSpPr/>
          <p:nvPr/>
        </p:nvSpPr>
        <p:spPr>
          <a:xfrm>
            <a:off x="758666" y="1754148"/>
            <a:ext cx="9455468" cy="606743"/>
          </a:xfrm>
          <a:prstGeom prst="rect">
            <a:avLst/>
          </a:prstGeom>
          <a:noFill/>
          <a:ln/>
        </p:spPr>
        <p:txBody>
          <a:bodyPr wrap="square" rtlCol="0" anchor="t"/>
          <a:lstStyle/>
          <a:p>
            <a:pPr indent="0" marL="0">
              <a:lnSpc>
                <a:spcPts val="2390"/>
              </a:lnSpc>
              <a:buNone/>
            </a:pPr>
            <a:r>
              <a:rPr lang="en-US" sz="1593" dirty="0">
                <a:solidFill>
                  <a:srgbClr val="EEEFF5"/>
                </a:solidFill>
                <a:latin typeface="Montserrat" pitchFamily="34" charset="0"/>
                <a:ea typeface="Montserrat" pitchFamily="34" charset="-122"/>
                <a:cs typeface="Montserrat" pitchFamily="34" charset="-120"/>
              </a:rPr>
              <a:t>Extensive testing was conducted to ensure the integrity and performance of the database. These tests helped us identify and address any potential issues before deploying the system.</a:t>
            </a:r>
            <a:endParaRPr lang="en-US" sz="1593" dirty="0"/>
          </a:p>
        </p:txBody>
      </p:sp>
      <p:pic>
        <p:nvPicPr>
          <p:cNvPr id="7" name="Image 1" descr="preencoded.png">    </p:cNvPr>
          <p:cNvPicPr>
            <a:picLocks noChangeAspect="1"/>
          </p:cNvPicPr>
          <p:nvPr/>
        </p:nvPicPr>
        <p:blipFill>
          <a:blip r:embed="rId2"/>
          <a:stretch>
            <a:fillRect/>
          </a:stretch>
        </p:blipFill>
        <p:spPr>
          <a:xfrm>
            <a:off x="758666" y="2588419"/>
            <a:ext cx="1011674" cy="1618655"/>
          </a:xfrm>
          <a:prstGeom prst="rect">
            <a:avLst/>
          </a:prstGeom>
        </p:spPr>
      </p:pic>
      <p:sp>
        <p:nvSpPr>
          <p:cNvPr id="8" name="Text 4"/>
          <p:cNvSpPr/>
          <p:nvPr/>
        </p:nvSpPr>
        <p:spPr>
          <a:xfrm>
            <a:off x="2073831" y="2790706"/>
            <a:ext cx="2662357" cy="332780"/>
          </a:xfrm>
          <a:prstGeom prst="rect">
            <a:avLst/>
          </a:prstGeom>
          <a:noFill/>
          <a:ln/>
        </p:spPr>
        <p:txBody>
          <a:bodyPr wrap="none" rtlCol="0" anchor="t"/>
          <a:lstStyle/>
          <a:p>
            <a:pPr algn="l" indent="0" marL="0">
              <a:lnSpc>
                <a:spcPts val="2620"/>
              </a:lnSpc>
              <a:buNone/>
            </a:pPr>
            <a:r>
              <a:rPr lang="en-US" sz="2096" b="1" dirty="0">
                <a:solidFill>
                  <a:srgbClr val="60A9FF"/>
                </a:solidFill>
                <a:latin typeface="Barlow" pitchFamily="34" charset="0"/>
                <a:ea typeface="Barlow" pitchFamily="34" charset="-122"/>
                <a:cs typeface="Barlow" pitchFamily="34" charset="-120"/>
              </a:rPr>
              <a:t>Unit Testing</a:t>
            </a:r>
            <a:endParaRPr lang="en-US" sz="2096" dirty="0"/>
          </a:p>
        </p:txBody>
      </p:sp>
      <p:sp>
        <p:nvSpPr>
          <p:cNvPr id="9" name="Text 5"/>
          <p:cNvSpPr/>
          <p:nvPr/>
        </p:nvSpPr>
        <p:spPr>
          <a:xfrm>
            <a:off x="2073831" y="3244810"/>
            <a:ext cx="8140303" cy="606743"/>
          </a:xfrm>
          <a:prstGeom prst="rect">
            <a:avLst/>
          </a:prstGeom>
          <a:noFill/>
          <a:ln/>
        </p:spPr>
        <p:txBody>
          <a:bodyPr wrap="square" rtlCol="0" anchor="t"/>
          <a:lstStyle/>
          <a:p>
            <a:pPr algn="l" indent="0" marL="0">
              <a:lnSpc>
                <a:spcPts val="2390"/>
              </a:lnSpc>
              <a:buNone/>
            </a:pPr>
            <a:r>
              <a:rPr lang="en-US" sz="1593" dirty="0">
                <a:solidFill>
                  <a:srgbClr val="EEEFF5"/>
                </a:solidFill>
                <a:latin typeface="Montserrat" pitchFamily="34" charset="0"/>
                <a:ea typeface="Montserrat" pitchFamily="34" charset="-122"/>
                <a:cs typeface="Montserrat" pitchFamily="34" charset="-120"/>
              </a:rPr>
              <a:t>Performed unit testing on individual tables to ensure that each table functioned correctly and met our requirements.</a:t>
            </a:r>
            <a:endParaRPr lang="en-US" sz="1593" dirty="0"/>
          </a:p>
        </p:txBody>
      </p:sp>
      <p:pic>
        <p:nvPicPr>
          <p:cNvPr id="10" name="Image 2" descr="preencoded.png">    </p:cNvPr>
          <p:cNvPicPr>
            <a:picLocks noChangeAspect="1"/>
          </p:cNvPicPr>
          <p:nvPr/>
        </p:nvPicPr>
        <p:blipFill>
          <a:blip r:embed="rId3"/>
          <a:stretch>
            <a:fillRect/>
          </a:stretch>
        </p:blipFill>
        <p:spPr>
          <a:xfrm>
            <a:off x="758666" y="4207073"/>
            <a:ext cx="1011674" cy="1618655"/>
          </a:xfrm>
          <a:prstGeom prst="rect">
            <a:avLst/>
          </a:prstGeom>
        </p:spPr>
      </p:pic>
      <p:sp>
        <p:nvSpPr>
          <p:cNvPr id="11" name="Text 6"/>
          <p:cNvSpPr/>
          <p:nvPr/>
        </p:nvSpPr>
        <p:spPr>
          <a:xfrm>
            <a:off x="2073831" y="4409361"/>
            <a:ext cx="2662357" cy="332780"/>
          </a:xfrm>
          <a:prstGeom prst="rect">
            <a:avLst/>
          </a:prstGeom>
          <a:noFill/>
          <a:ln/>
        </p:spPr>
        <p:txBody>
          <a:bodyPr wrap="none" rtlCol="0" anchor="t"/>
          <a:lstStyle/>
          <a:p>
            <a:pPr algn="l" indent="0" marL="0">
              <a:lnSpc>
                <a:spcPts val="2620"/>
              </a:lnSpc>
              <a:buNone/>
            </a:pPr>
            <a:r>
              <a:rPr lang="en-US" sz="2096" b="1" dirty="0">
                <a:solidFill>
                  <a:srgbClr val="60A9FF"/>
                </a:solidFill>
                <a:latin typeface="Barlow" pitchFamily="34" charset="0"/>
                <a:ea typeface="Barlow" pitchFamily="34" charset="-122"/>
                <a:cs typeface="Barlow" pitchFamily="34" charset="-120"/>
              </a:rPr>
              <a:t>Integration Testing</a:t>
            </a:r>
            <a:endParaRPr lang="en-US" sz="2096" dirty="0"/>
          </a:p>
        </p:txBody>
      </p:sp>
      <p:sp>
        <p:nvSpPr>
          <p:cNvPr id="12" name="Text 7"/>
          <p:cNvSpPr/>
          <p:nvPr/>
        </p:nvSpPr>
        <p:spPr>
          <a:xfrm>
            <a:off x="2073831" y="4863465"/>
            <a:ext cx="8140303" cy="606743"/>
          </a:xfrm>
          <a:prstGeom prst="rect">
            <a:avLst/>
          </a:prstGeom>
          <a:noFill/>
          <a:ln/>
        </p:spPr>
        <p:txBody>
          <a:bodyPr wrap="square" rtlCol="0" anchor="t"/>
          <a:lstStyle/>
          <a:p>
            <a:pPr algn="l" indent="0" marL="0">
              <a:lnSpc>
                <a:spcPts val="2390"/>
              </a:lnSpc>
              <a:buNone/>
            </a:pPr>
            <a:r>
              <a:rPr lang="en-US" sz="1593" dirty="0">
                <a:solidFill>
                  <a:srgbClr val="EEEFF5"/>
                </a:solidFill>
                <a:latin typeface="Montserrat" pitchFamily="34" charset="0"/>
                <a:ea typeface="Montserrat" pitchFamily="34" charset="-122"/>
                <a:cs typeface="Montserrat" pitchFamily="34" charset="-120"/>
              </a:rPr>
              <a:t>Conducted integration testing to ensure that table relationships were properly enforced and that data could be transferred between tables without errors.</a:t>
            </a:r>
            <a:endParaRPr lang="en-US" sz="1593" dirty="0"/>
          </a:p>
        </p:txBody>
      </p:sp>
      <p:pic>
        <p:nvPicPr>
          <p:cNvPr id="13" name="Image 3" descr="preencoded.png">    </p:cNvPr>
          <p:cNvPicPr>
            <a:picLocks noChangeAspect="1"/>
          </p:cNvPicPr>
          <p:nvPr/>
        </p:nvPicPr>
        <p:blipFill>
          <a:blip r:embed="rId4"/>
          <a:stretch>
            <a:fillRect/>
          </a:stretch>
        </p:blipFill>
        <p:spPr>
          <a:xfrm>
            <a:off x="758666" y="5825728"/>
            <a:ext cx="1011674" cy="1618655"/>
          </a:xfrm>
          <a:prstGeom prst="rect">
            <a:avLst/>
          </a:prstGeom>
        </p:spPr>
      </p:pic>
      <p:sp>
        <p:nvSpPr>
          <p:cNvPr id="14" name="Text 8"/>
          <p:cNvSpPr/>
          <p:nvPr/>
        </p:nvSpPr>
        <p:spPr>
          <a:xfrm>
            <a:off x="2073831" y="6028015"/>
            <a:ext cx="2662357" cy="332780"/>
          </a:xfrm>
          <a:prstGeom prst="rect">
            <a:avLst/>
          </a:prstGeom>
          <a:noFill/>
          <a:ln/>
        </p:spPr>
        <p:txBody>
          <a:bodyPr wrap="none" rtlCol="0" anchor="t"/>
          <a:lstStyle/>
          <a:p>
            <a:pPr algn="l" indent="0" marL="0">
              <a:lnSpc>
                <a:spcPts val="2620"/>
              </a:lnSpc>
              <a:buNone/>
            </a:pPr>
            <a:r>
              <a:rPr lang="en-US" sz="2096" b="1" dirty="0">
                <a:solidFill>
                  <a:srgbClr val="60A9FF"/>
                </a:solidFill>
                <a:latin typeface="Barlow" pitchFamily="34" charset="0"/>
                <a:ea typeface="Barlow" pitchFamily="34" charset="-122"/>
                <a:cs typeface="Barlow" pitchFamily="34" charset="-120"/>
              </a:rPr>
              <a:t>Load Testing</a:t>
            </a:r>
            <a:endParaRPr lang="en-US" sz="2096" dirty="0"/>
          </a:p>
        </p:txBody>
      </p:sp>
      <p:sp>
        <p:nvSpPr>
          <p:cNvPr id="15" name="Text 9"/>
          <p:cNvSpPr/>
          <p:nvPr/>
        </p:nvSpPr>
        <p:spPr>
          <a:xfrm>
            <a:off x="2073831" y="6482120"/>
            <a:ext cx="8140303" cy="606743"/>
          </a:xfrm>
          <a:prstGeom prst="rect">
            <a:avLst/>
          </a:prstGeom>
          <a:noFill/>
          <a:ln/>
        </p:spPr>
        <p:txBody>
          <a:bodyPr wrap="square" rtlCol="0" anchor="t"/>
          <a:lstStyle/>
          <a:p>
            <a:pPr algn="l" indent="0" marL="0">
              <a:lnSpc>
                <a:spcPts val="2390"/>
              </a:lnSpc>
              <a:buNone/>
            </a:pPr>
            <a:r>
              <a:rPr lang="en-US" sz="1593" dirty="0">
                <a:solidFill>
                  <a:srgbClr val="EEEFF5"/>
                </a:solidFill>
                <a:latin typeface="Montserrat" pitchFamily="34" charset="0"/>
                <a:ea typeface="Montserrat" pitchFamily="34" charset="-122"/>
                <a:cs typeface="Montserrat" pitchFamily="34" charset="-120"/>
              </a:rPr>
              <a:t>Implemented load testing to simulate real-world usage scenarios and measure the system’s performance under various load conditions.</a:t>
            </a:r>
            <a:endParaRPr lang="en-US" sz="1593" dirty="0"/>
          </a:p>
        </p:txBody>
      </p:sp>
      <p:pic>
        <p:nvPicPr>
          <p:cNvPr id="16"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1518880"/>
            <a:ext cx="7477601" cy="2192417"/>
          </a:xfrm>
          <a:prstGeom prst="rect">
            <a:avLst/>
          </a:prstGeom>
          <a:noFill/>
          <a:ln/>
        </p:spPr>
        <p:txBody>
          <a:bodyPr wrap="square" rtlCol="0" anchor="t"/>
          <a:lstStyle/>
          <a:p>
            <a:pPr indent="0" marL="0">
              <a:lnSpc>
                <a:spcPts val="5755"/>
              </a:lnSpc>
              <a:buNone/>
            </a:pPr>
            <a:r>
              <a:rPr lang="en-US" sz="4604" b="1" dirty="0">
                <a:solidFill>
                  <a:srgbClr val="60A9FF"/>
                </a:solidFill>
                <a:latin typeface="Barlow" pitchFamily="34" charset="0"/>
                <a:ea typeface="Barlow" pitchFamily="34" charset="-122"/>
                <a:cs typeface="Barlow" pitchFamily="34" charset="-120"/>
              </a:rPr>
              <a:t>Importance of Database Management in the Disaster Management System</a:t>
            </a:r>
            <a:endParaRPr lang="en-US" sz="4604" dirty="0"/>
          </a:p>
        </p:txBody>
      </p:sp>
      <p:sp>
        <p:nvSpPr>
          <p:cNvPr id="6" name="Text 3"/>
          <p:cNvSpPr/>
          <p:nvPr/>
        </p:nvSpPr>
        <p:spPr>
          <a:xfrm>
            <a:off x="833199" y="4044553"/>
            <a:ext cx="7477601" cy="2666048"/>
          </a:xfrm>
          <a:prstGeom prst="rect">
            <a:avLst/>
          </a:prstGeom>
          <a:noFill/>
          <a:ln/>
        </p:spPr>
        <p:txBody>
          <a:bodyPr wrap="square" rtlCol="0" anchor="t"/>
          <a:lstStyle/>
          <a:p>
            <a:pPr indent="0" marL="0">
              <a:lnSpc>
                <a:spcPts val="2624"/>
              </a:lnSpc>
              <a:buNone/>
            </a:pPr>
            <a:r>
              <a:rPr lang="en-US" sz="1750" dirty="0">
                <a:solidFill>
                  <a:srgbClr val="EEEFF5"/>
                </a:solidFill>
                <a:latin typeface="Montserrat" pitchFamily="34" charset="0"/>
                <a:ea typeface="Montserrat" pitchFamily="34" charset="-122"/>
                <a:cs typeface="Montserrat" pitchFamily="34" charset="-120"/>
              </a:rPr>
              <a:t>The structured organization of our database has significantly improved data retrieval times and accuracy, which is critical during ongoing disaster events. The system supports dynamic reporting and analysis, enabling decision-makers to quickly understand disaster impacts and coordinate appropriate responses. Additionally, the database is designed to scale, accommodating an increasing volume of disaster data and evolving management requirements.</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
        <p:nvSpPr>
          <p:cNvPr id="4" name="Text 2"/>
          <p:cNvSpPr/>
          <p:nvPr/>
        </p:nvSpPr>
        <p:spPr>
          <a:xfrm>
            <a:off x="1760220" y="2860715"/>
            <a:ext cx="5847278" cy="730806"/>
          </a:xfrm>
          <a:prstGeom prst="rect">
            <a:avLst/>
          </a:prstGeom>
          <a:noFill/>
          <a:ln/>
        </p:spPr>
        <p:txBody>
          <a:bodyPr wrap="none" rtlCol="0" anchor="t"/>
          <a:lstStyle/>
          <a:p>
            <a:pPr indent="0" marL="0">
              <a:lnSpc>
                <a:spcPts val="5755"/>
              </a:lnSpc>
              <a:buNone/>
            </a:pPr>
            <a:r>
              <a:rPr lang="en-US" sz="4604" b="1" dirty="0">
                <a:solidFill>
                  <a:srgbClr val="60A9FF"/>
                </a:solidFill>
                <a:latin typeface="Barlow" pitchFamily="34" charset="0"/>
                <a:ea typeface="Barlow" pitchFamily="34" charset="-122"/>
                <a:cs typeface="Barlow" pitchFamily="34" charset="-120"/>
              </a:rPr>
              <a:t>Conclusion</a:t>
            </a:r>
            <a:endParaRPr lang="en-US" sz="4604" dirty="0"/>
          </a:p>
        </p:txBody>
      </p:sp>
      <p:sp>
        <p:nvSpPr>
          <p:cNvPr id="5" name="Text 3"/>
          <p:cNvSpPr/>
          <p:nvPr/>
        </p:nvSpPr>
        <p:spPr>
          <a:xfrm>
            <a:off x="1760220" y="4035862"/>
            <a:ext cx="11109960" cy="1333024"/>
          </a:xfrm>
          <a:prstGeom prst="rect">
            <a:avLst/>
          </a:prstGeom>
          <a:noFill/>
          <a:ln/>
        </p:spPr>
        <p:txBody>
          <a:bodyPr wrap="square" rtlCol="0" anchor="t"/>
          <a:lstStyle/>
          <a:p>
            <a:pPr indent="0" marL="0">
              <a:lnSpc>
                <a:spcPts val="2624"/>
              </a:lnSpc>
              <a:buNone/>
            </a:pPr>
            <a:r>
              <a:rPr lang="en-US" sz="1750" dirty="0">
                <a:solidFill>
                  <a:srgbClr val="EEEFF5"/>
                </a:solidFill>
                <a:latin typeface="Montserrat" pitchFamily="34" charset="0"/>
                <a:ea typeface="Montserrat" pitchFamily="34" charset="-122"/>
                <a:cs typeface="Montserrat" pitchFamily="34" charset="-120"/>
              </a:rPr>
              <a:t>The database design and implementation phase has successfully laid down the backbone for the disaster management system. Our choices in technology and design principles have created a scalable, secure, and robust database that meets the critical demands of disaster management. </a:t>
            </a:r>
            <a:pPr indent="0" marL="0">
              <a:lnSpc>
                <a:spcPts val="2624"/>
              </a:lnSpc>
              <a:buNone/>
            </a:pPr>
            <a:r>
              <a:rPr lang="en-US" sz="1750" dirty="0">
                <a:solidFill>
                  <a:srgbClr val="EEEFF5"/>
                </a:solidFill>
                <a:latin typeface="Montserrat" pitchFamily="34" charset="0"/>
                <a:ea typeface="Montserrat" pitchFamily="34" charset="-122"/>
                <a:cs typeface="Montserrat" pitchFamily="34" charset="-120"/>
              </a:rPr>
              <a:t>
</a:t>
            </a:r>
            <a:endParaRPr lang="en-US" sz="1750" dirty="0"/>
          </a:p>
        </p:txBody>
      </p:sp>
      <p:pic>
        <p:nvPicPr>
          <p:cNvPr id="6"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
        <p:nvSpPr>
          <p:cNvPr id="4" name="Text 2"/>
          <p:cNvSpPr/>
          <p:nvPr/>
        </p:nvSpPr>
        <p:spPr>
          <a:xfrm>
            <a:off x="1760220" y="2016442"/>
            <a:ext cx="11109960" cy="333256"/>
          </a:xfrm>
          <a:prstGeom prst="rect">
            <a:avLst/>
          </a:prstGeom>
          <a:noFill/>
          <a:ln/>
        </p:spPr>
        <p:txBody>
          <a:bodyPr wrap="none" rtlCol="0" anchor="t"/>
          <a:lstStyle/>
          <a:p>
            <a:pPr indent="0" marL="0">
              <a:lnSpc>
                <a:spcPts val="2624"/>
              </a:lnSpc>
              <a:buNone/>
            </a:pPr>
            <a:endParaRPr lang="en-US" sz="1750" dirty="0"/>
          </a:p>
        </p:txBody>
      </p:sp>
      <p:sp>
        <p:nvSpPr>
          <p:cNvPr id="5" name="Text 3"/>
          <p:cNvSpPr/>
          <p:nvPr/>
        </p:nvSpPr>
        <p:spPr>
          <a:xfrm>
            <a:off x="1760220" y="2599611"/>
            <a:ext cx="11109960" cy="333256"/>
          </a:xfrm>
          <a:prstGeom prst="rect">
            <a:avLst/>
          </a:prstGeom>
          <a:noFill/>
          <a:ln/>
        </p:spPr>
        <p:txBody>
          <a:bodyPr wrap="none" rtlCol="0" anchor="t"/>
          <a:lstStyle/>
          <a:p>
            <a:pPr indent="0" marL="0">
              <a:lnSpc>
                <a:spcPts val="2624"/>
              </a:lnSpc>
              <a:buNone/>
            </a:pPr>
            <a:endParaRPr lang="en-US" sz="1750" dirty="0"/>
          </a:p>
        </p:txBody>
      </p:sp>
      <p:sp>
        <p:nvSpPr>
          <p:cNvPr id="6" name="Text 4"/>
          <p:cNvSpPr/>
          <p:nvPr/>
        </p:nvSpPr>
        <p:spPr>
          <a:xfrm>
            <a:off x="1760220" y="3182779"/>
            <a:ext cx="11109960" cy="333256"/>
          </a:xfrm>
          <a:prstGeom prst="rect">
            <a:avLst/>
          </a:prstGeom>
          <a:noFill/>
          <a:ln/>
        </p:spPr>
        <p:txBody>
          <a:bodyPr wrap="none" rtlCol="0" anchor="t"/>
          <a:lstStyle/>
          <a:p>
            <a:pPr indent="0" marL="0">
              <a:lnSpc>
                <a:spcPts val="2624"/>
              </a:lnSpc>
              <a:buNone/>
            </a:pPr>
            <a:endParaRPr lang="en-US" sz="1750" dirty="0"/>
          </a:p>
        </p:txBody>
      </p:sp>
      <p:sp>
        <p:nvSpPr>
          <p:cNvPr id="7" name="Text 5"/>
          <p:cNvSpPr/>
          <p:nvPr/>
        </p:nvSpPr>
        <p:spPr>
          <a:xfrm>
            <a:off x="1760220" y="3765947"/>
            <a:ext cx="11109960" cy="333256"/>
          </a:xfrm>
          <a:prstGeom prst="rect">
            <a:avLst/>
          </a:prstGeom>
          <a:noFill/>
          <a:ln/>
        </p:spPr>
        <p:txBody>
          <a:bodyPr wrap="none" rtlCol="0" anchor="t"/>
          <a:lstStyle/>
          <a:p>
            <a:pPr indent="0" marL="0">
              <a:lnSpc>
                <a:spcPts val="2624"/>
              </a:lnSpc>
              <a:buNone/>
            </a:pPr>
            <a:endParaRPr lang="en-US" sz="1750" dirty="0"/>
          </a:p>
        </p:txBody>
      </p:sp>
      <p:sp>
        <p:nvSpPr>
          <p:cNvPr id="8" name="Text 6"/>
          <p:cNvSpPr/>
          <p:nvPr/>
        </p:nvSpPr>
        <p:spPr>
          <a:xfrm>
            <a:off x="4391501" y="4432459"/>
            <a:ext cx="5847278" cy="730806"/>
          </a:xfrm>
          <a:prstGeom prst="rect">
            <a:avLst/>
          </a:prstGeom>
          <a:noFill/>
          <a:ln/>
        </p:spPr>
        <p:txBody>
          <a:bodyPr wrap="none" rtlCol="0" anchor="t"/>
          <a:lstStyle/>
          <a:p>
            <a:pPr algn="ctr" indent="0" marL="0">
              <a:lnSpc>
                <a:spcPts val="5755"/>
              </a:lnSpc>
              <a:buNone/>
            </a:pPr>
            <a:r>
              <a:rPr lang="en-US" sz="4604" b="1" dirty="0">
                <a:solidFill>
                  <a:srgbClr val="60A9FF"/>
                </a:solidFill>
                <a:latin typeface="Barlow" pitchFamily="34" charset="0"/>
                <a:ea typeface="Barlow" pitchFamily="34" charset="-122"/>
                <a:cs typeface="Barlow" pitchFamily="34" charset="-120"/>
              </a:rPr>
              <a:t>Thank you</a:t>
            </a:r>
            <a:endParaRPr lang="en-US" sz="4604" dirty="0"/>
          </a:p>
        </p:txBody>
      </p:sp>
      <p:sp>
        <p:nvSpPr>
          <p:cNvPr id="9" name="Text 7"/>
          <p:cNvSpPr/>
          <p:nvPr/>
        </p:nvSpPr>
        <p:spPr>
          <a:xfrm>
            <a:off x="1760220" y="5496520"/>
            <a:ext cx="11109960" cy="333256"/>
          </a:xfrm>
          <a:prstGeom prst="rect">
            <a:avLst/>
          </a:prstGeom>
          <a:noFill/>
          <a:ln/>
        </p:spPr>
        <p:txBody>
          <a:bodyPr wrap="none" rtlCol="0" anchor="t"/>
          <a:lstStyle/>
          <a:p>
            <a:pPr algn="ctr" indent="0" marL="0">
              <a:lnSpc>
                <a:spcPts val="2624"/>
              </a:lnSpc>
              <a:buNone/>
            </a:pPr>
            <a:endParaRPr lang="en-US" sz="1750" dirty="0"/>
          </a:p>
        </p:txBody>
      </p:sp>
      <p:sp>
        <p:nvSpPr>
          <p:cNvPr id="10" name="Text 8"/>
          <p:cNvSpPr/>
          <p:nvPr/>
        </p:nvSpPr>
        <p:spPr>
          <a:xfrm>
            <a:off x="1760220" y="6079688"/>
            <a:ext cx="11109960" cy="333256"/>
          </a:xfrm>
          <a:prstGeom prst="rect">
            <a:avLst/>
          </a:prstGeom>
          <a:noFill/>
          <a:ln/>
        </p:spPr>
        <p:txBody>
          <a:bodyPr wrap="none" rtlCol="0" anchor="t"/>
          <a:lstStyle/>
          <a:p>
            <a:pPr algn="ctr" indent="0" marL="0">
              <a:lnSpc>
                <a:spcPts val="2624"/>
              </a:lnSpc>
              <a:buNone/>
            </a:pPr>
            <a:endParaRPr lang="en-US" sz="1750" dirty="0"/>
          </a:p>
        </p:txBody>
      </p:sp>
      <p:pic>
        <p:nvPicPr>
          <p:cNvPr id="1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r>
          <p:cNvPicPr>
            <a:picLocks noChangeAspect="1"/>
          </p:cNvPicPr>
          <p:nvPr/>
        </p:nvPicPr>
        <p:blipFill>
          <a:blip r:embed="rId1"/>
          <a:stretch>
            <a:fillRect/>
          </a:stretch>
        </p:blipFill>
        <p:spPr>
          <a:xfrm>
            <a:off x="0" y="0"/>
            <a:ext cx="3657600" cy="8229600"/>
          </a:xfrm>
          <a:prstGeom prst="rect">
            <a:avLst/>
          </a:prstGeom>
        </p:spPr>
      </p:pic>
      <p:sp>
        <p:nvSpPr>
          <p:cNvPr id="5" name="Text 2"/>
          <p:cNvSpPr/>
          <p:nvPr/>
        </p:nvSpPr>
        <p:spPr>
          <a:xfrm>
            <a:off x="4463177" y="752951"/>
            <a:ext cx="5653564" cy="706636"/>
          </a:xfrm>
          <a:prstGeom prst="rect">
            <a:avLst/>
          </a:prstGeom>
          <a:noFill/>
          <a:ln/>
        </p:spPr>
        <p:txBody>
          <a:bodyPr wrap="none" rtlCol="0" anchor="t"/>
          <a:lstStyle/>
          <a:p>
            <a:pPr indent="0" marL="0">
              <a:lnSpc>
                <a:spcPts val="5565"/>
              </a:lnSpc>
              <a:buNone/>
            </a:pPr>
            <a:r>
              <a:rPr lang="en-US" sz="4452" b="1" dirty="0">
                <a:solidFill>
                  <a:srgbClr val="60A9FF"/>
                </a:solidFill>
                <a:latin typeface="Barlow" pitchFamily="34" charset="0"/>
                <a:ea typeface="Barlow" pitchFamily="34" charset="-122"/>
                <a:cs typeface="Barlow" pitchFamily="34" charset="-120"/>
              </a:rPr>
              <a:t>Conceptual Design 1/2</a:t>
            </a:r>
            <a:endParaRPr lang="en-US" sz="4452" dirty="0"/>
          </a:p>
        </p:txBody>
      </p:sp>
      <p:sp>
        <p:nvSpPr>
          <p:cNvPr id="6" name="Text 3"/>
          <p:cNvSpPr/>
          <p:nvPr/>
        </p:nvSpPr>
        <p:spPr>
          <a:xfrm>
            <a:off x="4463177" y="1781770"/>
            <a:ext cx="9361646" cy="1288733"/>
          </a:xfrm>
          <a:prstGeom prst="rect">
            <a:avLst/>
          </a:prstGeom>
          <a:noFill/>
          <a:ln/>
        </p:spPr>
        <p:txBody>
          <a:bodyPr wrap="square" rtlCol="0" anchor="t"/>
          <a:lstStyle/>
          <a:p>
            <a:pPr indent="0" marL="0">
              <a:lnSpc>
                <a:spcPts val="2537"/>
              </a:lnSpc>
              <a:buNone/>
            </a:pPr>
            <a:r>
              <a:rPr lang="en-US" sz="1692" dirty="0">
                <a:solidFill>
                  <a:srgbClr val="EEEFF5"/>
                </a:solidFill>
                <a:latin typeface="Montserrat" pitchFamily="34" charset="0"/>
                <a:ea typeface="Montserrat" pitchFamily="34" charset="-122"/>
                <a:cs typeface="Montserrat" pitchFamily="34" charset="-120"/>
              </a:rPr>
              <a:t>During the conceptual design phase, we developed an Entity-Relationship (ER) Diagram to visualize the data relationships crucial to disaster management. This diagram helped us understand the key entities involved and how they interact with each other.</a:t>
            </a:r>
            <a:endParaRPr lang="en-US" sz="1692" dirty="0"/>
          </a:p>
        </p:txBody>
      </p:sp>
      <p:sp>
        <p:nvSpPr>
          <p:cNvPr id="7" name="Shape 4"/>
          <p:cNvSpPr/>
          <p:nvPr/>
        </p:nvSpPr>
        <p:spPr>
          <a:xfrm>
            <a:off x="4463177" y="3312081"/>
            <a:ext cx="4573429" cy="4164568"/>
          </a:xfrm>
          <a:prstGeom prst="roundRect">
            <a:avLst>
              <a:gd name="adj" fmla="val 3095"/>
            </a:avLst>
          </a:prstGeom>
          <a:solidFill>
            <a:srgbClr val="282C32"/>
          </a:solidFill>
          <a:ln/>
        </p:spPr>
      </p:sp>
      <p:sp>
        <p:nvSpPr>
          <p:cNvPr id="8" name="Text 5"/>
          <p:cNvSpPr/>
          <p:nvPr/>
        </p:nvSpPr>
        <p:spPr>
          <a:xfrm>
            <a:off x="4677966" y="3526869"/>
            <a:ext cx="2826782" cy="353258"/>
          </a:xfrm>
          <a:prstGeom prst="rect">
            <a:avLst/>
          </a:prstGeom>
          <a:noFill/>
          <a:ln/>
        </p:spPr>
        <p:txBody>
          <a:bodyPr wrap="none" rtlCol="0" anchor="t"/>
          <a:lstStyle/>
          <a:p>
            <a:pPr indent="0" marL="0">
              <a:lnSpc>
                <a:spcPts val="2782"/>
              </a:lnSpc>
              <a:buNone/>
            </a:pPr>
            <a:r>
              <a:rPr lang="en-US" sz="2226" b="1" dirty="0">
                <a:solidFill>
                  <a:srgbClr val="60A9FF"/>
                </a:solidFill>
                <a:latin typeface="Barlow" pitchFamily="34" charset="0"/>
                <a:ea typeface="Barlow" pitchFamily="34" charset="-122"/>
                <a:cs typeface="Barlow" pitchFamily="34" charset="-120"/>
              </a:rPr>
              <a:t>Entities Identified</a:t>
            </a:r>
            <a:endParaRPr lang="en-US" sz="2226" dirty="0"/>
          </a:p>
        </p:txBody>
      </p:sp>
      <p:sp>
        <p:nvSpPr>
          <p:cNvPr id="9" name="Text 6"/>
          <p:cNvSpPr/>
          <p:nvPr/>
        </p:nvSpPr>
        <p:spPr>
          <a:xfrm>
            <a:off x="4677966" y="4008953"/>
            <a:ext cx="4143851" cy="1933099"/>
          </a:xfrm>
          <a:prstGeom prst="rect">
            <a:avLst/>
          </a:prstGeom>
          <a:noFill/>
          <a:ln/>
        </p:spPr>
        <p:txBody>
          <a:bodyPr wrap="square" rtlCol="0" anchor="t"/>
          <a:lstStyle/>
          <a:p>
            <a:pPr indent="0" marL="0">
              <a:lnSpc>
                <a:spcPts val="2537"/>
              </a:lnSpc>
              <a:buNone/>
            </a:pPr>
            <a:r>
              <a:rPr lang="en-US" sz="1692" dirty="0">
                <a:solidFill>
                  <a:srgbClr val="EEEFF5"/>
                </a:solidFill>
                <a:latin typeface="Montserrat" pitchFamily="34" charset="0"/>
                <a:ea typeface="Montserrat" pitchFamily="34" charset="-122"/>
                <a:cs typeface="Montserrat" pitchFamily="34" charset="-120"/>
              </a:rPr>
              <a:t>We identified several key entities, including Users, Authorities, Respondents, Emergencies, Contacts, and Alerts, Calls, and Reports. Each entity represents a distinct type of data within the system.</a:t>
            </a:r>
            <a:endParaRPr lang="en-US" sz="1692" dirty="0"/>
          </a:p>
        </p:txBody>
      </p:sp>
      <p:sp>
        <p:nvSpPr>
          <p:cNvPr id="10" name="Shape 7"/>
          <p:cNvSpPr/>
          <p:nvPr/>
        </p:nvSpPr>
        <p:spPr>
          <a:xfrm>
            <a:off x="9251394" y="3312081"/>
            <a:ext cx="4573429" cy="4164568"/>
          </a:xfrm>
          <a:prstGeom prst="roundRect">
            <a:avLst>
              <a:gd name="adj" fmla="val 3095"/>
            </a:avLst>
          </a:prstGeom>
          <a:solidFill>
            <a:srgbClr val="282C32"/>
          </a:solidFill>
          <a:ln/>
        </p:spPr>
      </p:sp>
      <p:sp>
        <p:nvSpPr>
          <p:cNvPr id="11" name="Text 8"/>
          <p:cNvSpPr/>
          <p:nvPr/>
        </p:nvSpPr>
        <p:spPr>
          <a:xfrm>
            <a:off x="9466183" y="3526869"/>
            <a:ext cx="4143851" cy="706517"/>
          </a:xfrm>
          <a:prstGeom prst="rect">
            <a:avLst/>
          </a:prstGeom>
          <a:noFill/>
          <a:ln/>
        </p:spPr>
        <p:txBody>
          <a:bodyPr wrap="square" rtlCol="0" anchor="t"/>
          <a:lstStyle/>
          <a:p>
            <a:pPr indent="0" marL="0">
              <a:lnSpc>
                <a:spcPts val="2782"/>
              </a:lnSpc>
              <a:buNone/>
            </a:pPr>
            <a:r>
              <a:rPr lang="en-US" sz="2226" b="1" dirty="0">
                <a:solidFill>
                  <a:srgbClr val="60A9FF"/>
                </a:solidFill>
                <a:latin typeface="Barlow" pitchFamily="34" charset="0"/>
                <a:ea typeface="Barlow" pitchFamily="34" charset="-122"/>
                <a:cs typeface="Barlow" pitchFamily="34" charset="-120"/>
              </a:rPr>
              <a:t>Key Relationships and Cardinalities</a:t>
            </a:r>
            <a:endParaRPr lang="en-US" sz="2226" dirty="0"/>
          </a:p>
        </p:txBody>
      </p:sp>
      <p:sp>
        <p:nvSpPr>
          <p:cNvPr id="12" name="Text 9"/>
          <p:cNvSpPr/>
          <p:nvPr/>
        </p:nvSpPr>
        <p:spPr>
          <a:xfrm>
            <a:off x="9466183" y="4362212"/>
            <a:ext cx="4143851" cy="2899648"/>
          </a:xfrm>
          <a:prstGeom prst="rect">
            <a:avLst/>
          </a:prstGeom>
          <a:noFill/>
          <a:ln/>
        </p:spPr>
        <p:txBody>
          <a:bodyPr wrap="square" rtlCol="0" anchor="t"/>
          <a:lstStyle/>
          <a:p>
            <a:pPr indent="0" marL="0">
              <a:lnSpc>
                <a:spcPts val="2537"/>
              </a:lnSpc>
              <a:buNone/>
            </a:pPr>
            <a:r>
              <a:rPr lang="en-US" sz="1692" dirty="0">
                <a:solidFill>
                  <a:srgbClr val="EEEFF5"/>
                </a:solidFill>
                <a:latin typeface="Montserrat" pitchFamily="34" charset="0"/>
                <a:ea typeface="Montserrat" pitchFamily="34" charset="-122"/>
                <a:cs typeface="Montserrat" pitchFamily="34" charset="-120"/>
              </a:rPr>
              <a:t>We defined the relationships between these entities, such as Authorities issuing directives to Respondents, Users sending and receiving Alerts, and Respondents generating Reports. We also established the cardinality of these relationships, indicating the number of instances of one entity that can be associated with another.</a:t>
            </a:r>
            <a:endParaRPr lang="en-US" sz="1692" dirty="0"/>
          </a:p>
        </p:txBody>
      </p:sp>
      <p:pic>
        <p:nvPicPr>
          <p:cNvPr id="13"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32219"/>
          </a:xfrm>
          <a:prstGeom prst="rect">
            <a:avLst/>
          </a:prstGeom>
          <a:solidFill>
            <a:srgbClr val="282C32"/>
          </a:solidFill>
          <a:ln/>
        </p:spPr>
      </p:sp>
      <p:sp>
        <p:nvSpPr>
          <p:cNvPr id="4" name="Text 2"/>
          <p:cNvSpPr/>
          <p:nvPr/>
        </p:nvSpPr>
        <p:spPr>
          <a:xfrm>
            <a:off x="3102173" y="463391"/>
            <a:ext cx="4460558" cy="554355"/>
          </a:xfrm>
          <a:prstGeom prst="rect">
            <a:avLst/>
          </a:prstGeom>
          <a:noFill/>
          <a:ln/>
        </p:spPr>
        <p:txBody>
          <a:bodyPr wrap="none" rtlCol="0" anchor="t"/>
          <a:lstStyle/>
          <a:p>
            <a:pPr indent="0" marL="0">
              <a:lnSpc>
                <a:spcPts val="4365"/>
              </a:lnSpc>
              <a:buNone/>
            </a:pPr>
            <a:r>
              <a:rPr lang="en-US" sz="3492" b="1" dirty="0">
                <a:solidFill>
                  <a:srgbClr val="60A9FF"/>
                </a:solidFill>
                <a:latin typeface="Barlow" pitchFamily="34" charset="0"/>
                <a:ea typeface="Barlow" pitchFamily="34" charset="-122"/>
                <a:cs typeface="Barlow" pitchFamily="34" charset="-120"/>
              </a:rPr>
              <a:t>Conceptual Design 2/2</a:t>
            </a:r>
            <a:endParaRPr lang="en-US" sz="3492" dirty="0"/>
          </a:p>
        </p:txBody>
      </p:sp>
      <p:pic>
        <p:nvPicPr>
          <p:cNvPr id="5" name="Image 0" descr="preencoded.png">    </p:cNvPr>
          <p:cNvPicPr>
            <a:picLocks noChangeAspect="1"/>
          </p:cNvPicPr>
          <p:nvPr/>
        </p:nvPicPr>
        <p:blipFill>
          <a:blip r:embed="rId1"/>
          <a:stretch>
            <a:fillRect/>
          </a:stretch>
        </p:blipFill>
        <p:spPr>
          <a:xfrm>
            <a:off x="3102173" y="1354693"/>
            <a:ext cx="7878128" cy="5971937"/>
          </a:xfrm>
          <a:prstGeom prst="rect">
            <a:avLst/>
          </a:prstGeom>
        </p:spPr>
      </p:pic>
      <p:sp>
        <p:nvSpPr>
          <p:cNvPr id="6" name="Text 3"/>
          <p:cNvSpPr/>
          <p:nvPr/>
        </p:nvSpPr>
        <p:spPr>
          <a:xfrm>
            <a:off x="3102173" y="7516178"/>
            <a:ext cx="8426053" cy="252651"/>
          </a:xfrm>
          <a:prstGeom prst="rect">
            <a:avLst/>
          </a:prstGeom>
          <a:noFill/>
          <a:ln/>
        </p:spPr>
        <p:txBody>
          <a:bodyPr wrap="none" rtlCol="0" anchor="t"/>
          <a:lstStyle/>
          <a:p>
            <a:pPr indent="0" marL="0">
              <a:lnSpc>
                <a:spcPts val="1990"/>
              </a:lnSpc>
              <a:buNone/>
            </a:pPr>
            <a:endParaRPr lang="en-US" sz="1327"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r>
          <p:cNvPicPr>
            <a:picLocks noChangeAspect="1"/>
          </p:cNvPicPr>
          <p:nvPr/>
        </p:nvPicPr>
        <p:blipFill>
          <a:blip r:embed="rId1"/>
          <a:stretch>
            <a:fillRect/>
          </a:stretch>
        </p:blipFill>
        <p:spPr>
          <a:xfrm>
            <a:off x="0" y="0"/>
            <a:ext cx="3657600" cy="8229600"/>
          </a:xfrm>
          <a:prstGeom prst="rect">
            <a:avLst/>
          </a:prstGeom>
        </p:spPr>
      </p:pic>
      <p:sp>
        <p:nvSpPr>
          <p:cNvPr id="5" name="Text 2"/>
          <p:cNvSpPr/>
          <p:nvPr/>
        </p:nvSpPr>
        <p:spPr>
          <a:xfrm>
            <a:off x="4490799" y="1750457"/>
            <a:ext cx="5847278" cy="730806"/>
          </a:xfrm>
          <a:prstGeom prst="rect">
            <a:avLst/>
          </a:prstGeom>
          <a:noFill/>
          <a:ln/>
        </p:spPr>
        <p:txBody>
          <a:bodyPr wrap="none" rtlCol="0" anchor="t"/>
          <a:lstStyle/>
          <a:p>
            <a:pPr indent="0" marL="0">
              <a:lnSpc>
                <a:spcPts val="5755"/>
              </a:lnSpc>
              <a:buNone/>
            </a:pPr>
            <a:r>
              <a:rPr lang="en-US" sz="4604" b="1" dirty="0">
                <a:solidFill>
                  <a:srgbClr val="60A9FF"/>
                </a:solidFill>
                <a:latin typeface="Barlow" pitchFamily="34" charset="0"/>
                <a:ea typeface="Barlow" pitchFamily="34" charset="-122"/>
                <a:cs typeface="Barlow" pitchFamily="34" charset="-120"/>
              </a:rPr>
              <a:t>Logical Design 1/2</a:t>
            </a:r>
            <a:endParaRPr lang="en-US" sz="4604" dirty="0"/>
          </a:p>
        </p:txBody>
      </p:sp>
      <p:sp>
        <p:nvSpPr>
          <p:cNvPr id="6" name="Text 3"/>
          <p:cNvSpPr/>
          <p:nvPr/>
        </p:nvSpPr>
        <p:spPr>
          <a:xfrm>
            <a:off x="4490799" y="2814518"/>
            <a:ext cx="9306401" cy="999768"/>
          </a:xfrm>
          <a:prstGeom prst="rect">
            <a:avLst/>
          </a:prstGeom>
          <a:noFill/>
          <a:ln/>
        </p:spPr>
        <p:txBody>
          <a:bodyPr wrap="square" rtlCol="0" anchor="t"/>
          <a:lstStyle/>
          <a:p>
            <a:pPr indent="0" marL="0">
              <a:lnSpc>
                <a:spcPts val="2624"/>
              </a:lnSpc>
              <a:buNone/>
            </a:pPr>
            <a:r>
              <a:rPr lang="en-US" sz="1750" dirty="0">
                <a:solidFill>
                  <a:srgbClr val="EEEFF5"/>
                </a:solidFill>
                <a:latin typeface="Montserrat" pitchFamily="34" charset="0"/>
                <a:ea typeface="Montserrat" pitchFamily="34" charset="-122"/>
                <a:cs typeface="Montserrat" pitchFamily="34" charset="-120"/>
              </a:rPr>
              <a:t>In this phase, we translated our conceptual ER diagram into a logical model, normalizing data to reduce redundancy and improve integrity. This involved creating tables, defining attributes, and establishing primary and foreign keys.</a:t>
            </a:r>
            <a:endParaRPr lang="en-US" sz="1750" dirty="0"/>
          </a:p>
        </p:txBody>
      </p:sp>
      <p:sp>
        <p:nvSpPr>
          <p:cNvPr id="7" name="Shape 4"/>
          <p:cNvSpPr/>
          <p:nvPr/>
        </p:nvSpPr>
        <p:spPr>
          <a:xfrm>
            <a:off x="4490799" y="4314111"/>
            <a:ext cx="499943" cy="499943"/>
          </a:xfrm>
          <a:prstGeom prst="roundRect">
            <a:avLst>
              <a:gd name="adj" fmla="val 26667"/>
            </a:avLst>
          </a:prstGeom>
          <a:solidFill>
            <a:srgbClr val="282C32"/>
          </a:solidFill>
          <a:ln/>
        </p:spPr>
      </p:sp>
      <p:sp>
        <p:nvSpPr>
          <p:cNvPr id="8" name="Text 5"/>
          <p:cNvSpPr/>
          <p:nvPr/>
        </p:nvSpPr>
        <p:spPr>
          <a:xfrm>
            <a:off x="4678680" y="4388644"/>
            <a:ext cx="124182" cy="350877"/>
          </a:xfrm>
          <a:prstGeom prst="rect">
            <a:avLst/>
          </a:prstGeom>
          <a:noFill/>
          <a:ln/>
        </p:spPr>
        <p:txBody>
          <a:bodyPr wrap="none" rtlCol="0" anchor="t"/>
          <a:lstStyle/>
          <a:p>
            <a:pPr algn="ctr" indent="0" marL="0">
              <a:lnSpc>
                <a:spcPts val="2763"/>
              </a:lnSpc>
              <a:buNone/>
            </a:pPr>
            <a:r>
              <a:rPr lang="en-US" sz="2763" b="1" dirty="0">
                <a:solidFill>
                  <a:srgbClr val="60A9FF"/>
                </a:solidFill>
                <a:latin typeface="Barlow" pitchFamily="34" charset="0"/>
                <a:ea typeface="Barlow" pitchFamily="34" charset="-122"/>
                <a:cs typeface="Barlow" pitchFamily="34" charset="-120"/>
              </a:rPr>
              <a:t>1</a:t>
            </a:r>
            <a:endParaRPr lang="en-US" sz="2763" dirty="0"/>
          </a:p>
        </p:txBody>
      </p:sp>
      <p:sp>
        <p:nvSpPr>
          <p:cNvPr id="9" name="Text 6"/>
          <p:cNvSpPr/>
          <p:nvPr/>
        </p:nvSpPr>
        <p:spPr>
          <a:xfrm>
            <a:off x="5212913" y="4314111"/>
            <a:ext cx="2923580" cy="365522"/>
          </a:xfrm>
          <a:prstGeom prst="rect">
            <a:avLst/>
          </a:prstGeom>
          <a:noFill/>
          <a:ln/>
        </p:spPr>
        <p:txBody>
          <a:bodyPr wrap="none" rtlCol="0" anchor="t"/>
          <a:lstStyle/>
          <a:p>
            <a:pPr indent="0" marL="0">
              <a:lnSpc>
                <a:spcPts val="2878"/>
              </a:lnSpc>
              <a:buNone/>
            </a:pPr>
            <a:r>
              <a:rPr lang="en-US" sz="2302" b="1" dirty="0">
                <a:solidFill>
                  <a:srgbClr val="60A9FF"/>
                </a:solidFill>
                <a:latin typeface="Barlow" pitchFamily="34" charset="0"/>
                <a:ea typeface="Barlow" pitchFamily="34" charset="-122"/>
                <a:cs typeface="Barlow" pitchFamily="34" charset="-120"/>
              </a:rPr>
              <a:t>Schema Definition</a:t>
            </a:r>
            <a:endParaRPr lang="en-US" sz="2302" dirty="0"/>
          </a:p>
        </p:txBody>
      </p:sp>
      <p:sp>
        <p:nvSpPr>
          <p:cNvPr id="10" name="Text 7"/>
          <p:cNvSpPr/>
          <p:nvPr/>
        </p:nvSpPr>
        <p:spPr>
          <a:xfrm>
            <a:off x="5212913" y="4812863"/>
            <a:ext cx="8584287" cy="1666280"/>
          </a:xfrm>
          <a:prstGeom prst="rect">
            <a:avLst/>
          </a:prstGeom>
          <a:noFill/>
          <a:ln/>
        </p:spPr>
        <p:txBody>
          <a:bodyPr wrap="square" rtlCol="0" anchor="t"/>
          <a:lstStyle/>
          <a:p>
            <a:pPr indent="0" marL="0">
              <a:lnSpc>
                <a:spcPts val="2624"/>
              </a:lnSpc>
              <a:buNone/>
            </a:pPr>
            <a:r>
              <a:rPr lang="en-US" sz="1750" dirty="0">
                <a:solidFill>
                  <a:srgbClr val="EEEFF5"/>
                </a:solidFill>
                <a:latin typeface="Montserrat" pitchFamily="34" charset="0"/>
                <a:ea typeface="Montserrat" pitchFamily="34" charset="-122"/>
                <a:cs typeface="Montserrat" pitchFamily="34" charset="-120"/>
              </a:rPr>
              <a:t>We created tables like Users, Authorities, Emergencies, each reflecting the system’s entities. We defined attributes such as ID Number, Name, Location, and Email, using data types appropriate for the content (e.g., VARCHAR for text, INT for numerical data). We also established Primary Keys and Foreign Keys to maintain referential integrity across the relational database.</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32100"/>
          </a:xfrm>
          <a:prstGeom prst="rect">
            <a:avLst/>
          </a:prstGeom>
          <a:solidFill>
            <a:srgbClr val="282C32"/>
          </a:solidFill>
          <a:ln/>
        </p:spPr>
      </p:sp>
      <p:sp>
        <p:nvSpPr>
          <p:cNvPr id="4" name="Text 2"/>
          <p:cNvSpPr/>
          <p:nvPr/>
        </p:nvSpPr>
        <p:spPr>
          <a:xfrm>
            <a:off x="3102173" y="463391"/>
            <a:ext cx="4434721" cy="554355"/>
          </a:xfrm>
          <a:prstGeom prst="rect">
            <a:avLst/>
          </a:prstGeom>
          <a:noFill/>
          <a:ln/>
        </p:spPr>
        <p:txBody>
          <a:bodyPr wrap="none" rtlCol="0" anchor="t"/>
          <a:lstStyle/>
          <a:p>
            <a:pPr indent="0" marL="0">
              <a:lnSpc>
                <a:spcPts val="4365"/>
              </a:lnSpc>
              <a:buNone/>
            </a:pPr>
            <a:r>
              <a:rPr lang="en-US" sz="3492" b="1" dirty="0">
                <a:solidFill>
                  <a:srgbClr val="60A9FF"/>
                </a:solidFill>
                <a:latin typeface="Barlow" pitchFamily="34" charset="0"/>
                <a:ea typeface="Barlow" pitchFamily="34" charset="-122"/>
                <a:cs typeface="Barlow" pitchFamily="34" charset="-120"/>
              </a:rPr>
              <a:t>Logical Design 2/2</a:t>
            </a:r>
            <a:endParaRPr lang="en-US" sz="3492" dirty="0"/>
          </a:p>
        </p:txBody>
      </p:sp>
      <p:pic>
        <p:nvPicPr>
          <p:cNvPr id="5" name="Image 0" descr="preencoded.png">    </p:cNvPr>
          <p:cNvPicPr>
            <a:picLocks noChangeAspect="1"/>
          </p:cNvPicPr>
          <p:nvPr/>
        </p:nvPicPr>
        <p:blipFill>
          <a:blip r:embed="rId1"/>
          <a:stretch>
            <a:fillRect/>
          </a:stretch>
        </p:blipFill>
        <p:spPr>
          <a:xfrm>
            <a:off x="3102173" y="1354693"/>
            <a:ext cx="4597837" cy="5971818"/>
          </a:xfrm>
          <a:prstGeom prst="rect">
            <a:avLst/>
          </a:prstGeom>
        </p:spPr>
      </p:pic>
      <p:sp>
        <p:nvSpPr>
          <p:cNvPr id="6" name="Text 3"/>
          <p:cNvSpPr/>
          <p:nvPr/>
        </p:nvSpPr>
        <p:spPr>
          <a:xfrm>
            <a:off x="3102173" y="7516058"/>
            <a:ext cx="8426053" cy="252651"/>
          </a:xfrm>
          <a:prstGeom prst="rect">
            <a:avLst/>
          </a:prstGeom>
          <a:noFill/>
          <a:ln/>
        </p:spPr>
        <p:txBody>
          <a:bodyPr wrap="none" rtlCol="0" anchor="t"/>
          <a:lstStyle/>
          <a:p>
            <a:pPr indent="0" marL="0">
              <a:lnSpc>
                <a:spcPts val="1990"/>
              </a:lnSpc>
              <a:buNone/>
            </a:pPr>
            <a:endParaRPr lang="en-US" sz="1327"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
        <p:nvSpPr>
          <p:cNvPr id="4" name="Text 2"/>
          <p:cNvSpPr/>
          <p:nvPr/>
        </p:nvSpPr>
        <p:spPr>
          <a:xfrm>
            <a:off x="1760220" y="1231106"/>
            <a:ext cx="5847278" cy="730806"/>
          </a:xfrm>
          <a:prstGeom prst="rect">
            <a:avLst/>
          </a:prstGeom>
          <a:noFill/>
          <a:ln/>
        </p:spPr>
        <p:txBody>
          <a:bodyPr wrap="none" rtlCol="0" anchor="t"/>
          <a:lstStyle/>
          <a:p>
            <a:pPr indent="0" marL="0">
              <a:lnSpc>
                <a:spcPts val="5755"/>
              </a:lnSpc>
              <a:buNone/>
            </a:pPr>
            <a:r>
              <a:rPr lang="en-US" sz="4604" b="1" dirty="0">
                <a:solidFill>
                  <a:srgbClr val="60A9FF"/>
                </a:solidFill>
                <a:latin typeface="Barlow" pitchFamily="34" charset="0"/>
                <a:ea typeface="Barlow" pitchFamily="34" charset="-122"/>
                <a:cs typeface="Barlow" pitchFamily="34" charset="-120"/>
              </a:rPr>
              <a:t>Physical Design</a:t>
            </a:r>
            <a:endParaRPr lang="en-US" sz="4604" dirty="0"/>
          </a:p>
        </p:txBody>
      </p:sp>
      <p:sp>
        <p:nvSpPr>
          <p:cNvPr id="5" name="Text 3"/>
          <p:cNvSpPr/>
          <p:nvPr/>
        </p:nvSpPr>
        <p:spPr>
          <a:xfrm>
            <a:off x="1760220" y="2406253"/>
            <a:ext cx="11109960" cy="1333024"/>
          </a:xfrm>
          <a:prstGeom prst="rect">
            <a:avLst/>
          </a:prstGeom>
          <a:noFill/>
          <a:ln/>
        </p:spPr>
        <p:txBody>
          <a:bodyPr wrap="square" rtlCol="0" anchor="t"/>
          <a:lstStyle/>
          <a:p>
            <a:pPr indent="0" marL="0">
              <a:lnSpc>
                <a:spcPts val="2624"/>
              </a:lnSpc>
              <a:buNone/>
            </a:pPr>
            <a:r>
              <a:rPr lang="en-US" sz="1750" dirty="0">
                <a:solidFill>
                  <a:srgbClr val="EEEFF5"/>
                </a:solidFill>
                <a:latin typeface="Montserrat" pitchFamily="34" charset="0"/>
                <a:ea typeface="Montserrat" pitchFamily="34" charset="-122"/>
                <a:cs typeface="Montserrat" pitchFamily="34" charset="-120"/>
              </a:rPr>
              <a:t>We selected MYSQL workbench as our Database Management System (DBMS) due to its robustness, scalability, and support for complex queries necessary for disaster management. This choice ensured that our database could handle the demands of a real-world disaster management system.</a:t>
            </a:r>
            <a:endParaRPr lang="en-US" sz="1750" dirty="0"/>
          </a:p>
        </p:txBody>
      </p:sp>
      <p:sp>
        <p:nvSpPr>
          <p:cNvPr id="6" name="Text 4"/>
          <p:cNvSpPr/>
          <p:nvPr/>
        </p:nvSpPr>
        <p:spPr>
          <a:xfrm>
            <a:off x="1760220" y="4211360"/>
            <a:ext cx="4180761" cy="365522"/>
          </a:xfrm>
          <a:prstGeom prst="rect">
            <a:avLst/>
          </a:prstGeom>
          <a:noFill/>
          <a:ln/>
        </p:spPr>
        <p:txBody>
          <a:bodyPr wrap="none" rtlCol="0" anchor="t"/>
          <a:lstStyle/>
          <a:p>
            <a:pPr indent="0" marL="0">
              <a:lnSpc>
                <a:spcPts val="2878"/>
              </a:lnSpc>
              <a:buNone/>
            </a:pPr>
            <a:r>
              <a:rPr lang="en-US" sz="2302" b="1" dirty="0">
                <a:solidFill>
                  <a:srgbClr val="60A9FF"/>
                </a:solidFill>
                <a:latin typeface="Barlow" pitchFamily="34" charset="0"/>
                <a:ea typeface="Barlow" pitchFamily="34" charset="-122"/>
                <a:cs typeface="Barlow" pitchFamily="34" charset="-120"/>
              </a:rPr>
              <a:t>Physical Storage Considerations</a:t>
            </a:r>
            <a:endParaRPr lang="en-US" sz="2302" dirty="0"/>
          </a:p>
        </p:txBody>
      </p:sp>
      <p:sp>
        <p:nvSpPr>
          <p:cNvPr id="7" name="Text 5"/>
          <p:cNvSpPr/>
          <p:nvPr/>
        </p:nvSpPr>
        <p:spPr>
          <a:xfrm>
            <a:off x="1760220" y="4799052"/>
            <a:ext cx="5283994" cy="1666280"/>
          </a:xfrm>
          <a:prstGeom prst="rect">
            <a:avLst/>
          </a:prstGeom>
          <a:noFill/>
          <a:ln/>
        </p:spPr>
        <p:txBody>
          <a:bodyPr wrap="square" rtlCol="0" anchor="t"/>
          <a:lstStyle/>
          <a:p>
            <a:pPr indent="0" marL="0">
              <a:lnSpc>
                <a:spcPts val="2624"/>
              </a:lnSpc>
              <a:buNone/>
            </a:pPr>
            <a:r>
              <a:rPr lang="en-US" sz="1750" dirty="0">
                <a:solidFill>
                  <a:srgbClr val="EEEFF5"/>
                </a:solidFill>
                <a:latin typeface="Montserrat" pitchFamily="34" charset="0"/>
                <a:ea typeface="Montserrat" pitchFamily="34" charset="-122"/>
                <a:cs typeface="Montserrat" pitchFamily="34" charset="-120"/>
              </a:rPr>
              <a:t>We implemented indexing on frequently accessed fields like User ID and Emergency Type to speed up queries. We also employed partitioning on historical data to improve performance and manageability.</a:t>
            </a:r>
            <a:endParaRPr lang="en-US" sz="1750" dirty="0"/>
          </a:p>
        </p:txBody>
      </p:sp>
      <p:sp>
        <p:nvSpPr>
          <p:cNvPr id="8" name="Text 6"/>
          <p:cNvSpPr/>
          <p:nvPr/>
        </p:nvSpPr>
        <p:spPr>
          <a:xfrm>
            <a:off x="7593806" y="4211360"/>
            <a:ext cx="3315891" cy="365522"/>
          </a:xfrm>
          <a:prstGeom prst="rect">
            <a:avLst/>
          </a:prstGeom>
          <a:noFill/>
          <a:ln/>
        </p:spPr>
        <p:txBody>
          <a:bodyPr wrap="none" rtlCol="0" anchor="t"/>
          <a:lstStyle/>
          <a:p>
            <a:pPr indent="0" marL="0">
              <a:lnSpc>
                <a:spcPts val="2878"/>
              </a:lnSpc>
              <a:buNone/>
            </a:pPr>
            <a:r>
              <a:rPr lang="en-US" sz="2302" b="1" dirty="0">
                <a:solidFill>
                  <a:srgbClr val="60A9FF"/>
                </a:solidFill>
                <a:latin typeface="Barlow" pitchFamily="34" charset="0"/>
                <a:ea typeface="Barlow" pitchFamily="34" charset="-122"/>
                <a:cs typeface="Barlow" pitchFamily="34" charset="-120"/>
              </a:rPr>
              <a:t>Database Security Design</a:t>
            </a:r>
            <a:endParaRPr lang="en-US" sz="2302" dirty="0"/>
          </a:p>
        </p:txBody>
      </p:sp>
      <p:sp>
        <p:nvSpPr>
          <p:cNvPr id="9" name="Text 7"/>
          <p:cNvSpPr/>
          <p:nvPr/>
        </p:nvSpPr>
        <p:spPr>
          <a:xfrm>
            <a:off x="7593806" y="4799052"/>
            <a:ext cx="5283994" cy="1999536"/>
          </a:xfrm>
          <a:prstGeom prst="rect">
            <a:avLst/>
          </a:prstGeom>
          <a:noFill/>
          <a:ln/>
        </p:spPr>
        <p:txBody>
          <a:bodyPr wrap="square" rtlCol="0" anchor="t"/>
          <a:lstStyle/>
          <a:p>
            <a:pPr indent="0" marL="0">
              <a:lnSpc>
                <a:spcPts val="2624"/>
              </a:lnSpc>
              <a:buNone/>
            </a:pPr>
            <a:r>
              <a:rPr lang="en-US" sz="1750" dirty="0">
                <a:solidFill>
                  <a:srgbClr val="EEEFF5"/>
                </a:solidFill>
                <a:latin typeface="Montserrat" pitchFamily="34" charset="0"/>
                <a:ea typeface="Montserrat" pitchFamily="34" charset="-122"/>
                <a:cs typeface="Montserrat" pitchFamily="34" charset="-120"/>
              </a:rPr>
              <a:t>We implemented data encryption both at rest and in transit using mySQL workbench native support. We also setup role-based access controls to ensure that data is only accessible to authorized personnel, crucial for protecting sensitive information.</a:t>
            </a:r>
            <a:endParaRPr lang="en-US" sz="1750" dirty="0"/>
          </a:p>
        </p:txBody>
      </p:sp>
      <p:pic>
        <p:nvPicPr>
          <p:cNvPr id="10"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
        <p:nvSpPr>
          <p:cNvPr id="4" name="Text 2"/>
          <p:cNvSpPr/>
          <p:nvPr/>
        </p:nvSpPr>
        <p:spPr>
          <a:xfrm>
            <a:off x="1760220" y="1339215"/>
            <a:ext cx="8725733" cy="730806"/>
          </a:xfrm>
          <a:prstGeom prst="rect">
            <a:avLst/>
          </a:prstGeom>
          <a:noFill/>
          <a:ln/>
        </p:spPr>
        <p:txBody>
          <a:bodyPr wrap="none" rtlCol="0" anchor="t"/>
          <a:lstStyle/>
          <a:p>
            <a:pPr indent="0" marL="0">
              <a:lnSpc>
                <a:spcPts val="5755"/>
              </a:lnSpc>
              <a:buNone/>
            </a:pPr>
            <a:r>
              <a:rPr lang="en-US" sz="4604" b="1" dirty="0">
                <a:solidFill>
                  <a:srgbClr val="60A9FF"/>
                </a:solidFill>
                <a:latin typeface="Barlow" pitchFamily="34" charset="0"/>
                <a:ea typeface="Barlow" pitchFamily="34" charset="-122"/>
                <a:cs typeface="Barlow" pitchFamily="34" charset="-120"/>
              </a:rPr>
              <a:t>SQL Database Implementation 1/3</a:t>
            </a:r>
            <a:endParaRPr lang="en-US" sz="4604" dirty="0"/>
          </a:p>
        </p:txBody>
      </p:sp>
      <p:sp>
        <p:nvSpPr>
          <p:cNvPr id="5" name="Text 3"/>
          <p:cNvSpPr/>
          <p:nvPr/>
        </p:nvSpPr>
        <p:spPr>
          <a:xfrm>
            <a:off x="1760220" y="2514362"/>
            <a:ext cx="11109960" cy="666512"/>
          </a:xfrm>
          <a:prstGeom prst="rect">
            <a:avLst/>
          </a:prstGeom>
          <a:noFill/>
          <a:ln/>
        </p:spPr>
        <p:txBody>
          <a:bodyPr wrap="square" rtlCol="0" anchor="t"/>
          <a:lstStyle/>
          <a:p>
            <a:pPr indent="0" marL="0">
              <a:lnSpc>
                <a:spcPts val="2624"/>
              </a:lnSpc>
              <a:buNone/>
            </a:pPr>
            <a:r>
              <a:rPr lang="en-US" sz="1750" dirty="0">
                <a:solidFill>
                  <a:srgbClr val="EEEFF5"/>
                </a:solidFill>
                <a:latin typeface="Montserrat" pitchFamily="34" charset="0"/>
                <a:ea typeface="Montserrat" pitchFamily="34" charset="-122"/>
                <a:cs typeface="Montserrat" pitchFamily="34" charset="-120"/>
              </a:rPr>
              <a:t>Our SQL implementation phase involved the actual creation of the database schema based on our design. This involved executing SQL scripts to create tables, define relationships, and set constraints.</a:t>
            </a:r>
            <a:endParaRPr lang="en-US" sz="1750" dirty="0"/>
          </a:p>
        </p:txBody>
      </p:sp>
      <p:sp>
        <p:nvSpPr>
          <p:cNvPr id="6" name="Text 4"/>
          <p:cNvSpPr/>
          <p:nvPr/>
        </p:nvSpPr>
        <p:spPr>
          <a:xfrm>
            <a:off x="1982391" y="3571637"/>
            <a:ext cx="5106829" cy="333256"/>
          </a:xfrm>
          <a:prstGeom prst="rect">
            <a:avLst/>
          </a:prstGeom>
          <a:noFill/>
          <a:ln/>
        </p:spPr>
        <p:txBody>
          <a:bodyPr wrap="none" rtlCol="0" anchor="t"/>
          <a:lstStyle/>
          <a:p>
            <a:pPr indent="0" marL="0">
              <a:lnSpc>
                <a:spcPts val="2624"/>
              </a:lnSpc>
              <a:buNone/>
            </a:pPr>
            <a:r>
              <a:rPr lang="en-US" sz="1750" dirty="0">
                <a:solidFill>
                  <a:srgbClr val="EEEFF5"/>
                </a:solidFill>
                <a:latin typeface="Montserrat" pitchFamily="34" charset="0"/>
                <a:ea typeface="Montserrat" pitchFamily="34" charset="-122"/>
                <a:cs typeface="Montserrat" pitchFamily="34" charset="-120"/>
              </a:rPr>
              <a:t>SQL Scripts</a:t>
            </a:r>
            <a:endParaRPr lang="en-US" sz="1750" dirty="0"/>
          </a:p>
        </p:txBody>
      </p:sp>
      <p:sp>
        <p:nvSpPr>
          <p:cNvPr id="7" name="Text 5"/>
          <p:cNvSpPr/>
          <p:nvPr/>
        </p:nvSpPr>
        <p:spPr>
          <a:xfrm>
            <a:off x="7541181" y="3571637"/>
            <a:ext cx="5106829" cy="333256"/>
          </a:xfrm>
          <a:prstGeom prst="rect">
            <a:avLst/>
          </a:prstGeom>
          <a:noFill/>
          <a:ln/>
        </p:spPr>
        <p:txBody>
          <a:bodyPr wrap="none" rtlCol="0" anchor="t"/>
          <a:lstStyle/>
          <a:p>
            <a:pPr indent="0" marL="0">
              <a:lnSpc>
                <a:spcPts val="2624"/>
              </a:lnSpc>
              <a:buNone/>
            </a:pPr>
            <a:r>
              <a:rPr lang="en-US" sz="1750" dirty="0">
                <a:solidFill>
                  <a:srgbClr val="EEEFF5"/>
                </a:solidFill>
                <a:latin typeface="Montserrat" pitchFamily="34" charset="0"/>
                <a:ea typeface="Montserrat" pitchFamily="34" charset="-122"/>
                <a:cs typeface="Montserrat" pitchFamily="34" charset="-120"/>
              </a:rPr>
              <a:t>Results</a:t>
            </a:r>
            <a:endParaRPr lang="en-US" sz="1750" dirty="0"/>
          </a:p>
        </p:txBody>
      </p:sp>
      <p:sp>
        <p:nvSpPr>
          <p:cNvPr id="8" name="Shape 6"/>
          <p:cNvSpPr/>
          <p:nvPr/>
        </p:nvSpPr>
        <p:spPr>
          <a:xfrm>
            <a:off x="1760220" y="4045744"/>
            <a:ext cx="11109960" cy="948214"/>
          </a:xfrm>
          <a:prstGeom prst="rect">
            <a:avLst/>
          </a:prstGeom>
          <a:solidFill>
            <a:srgbClr val="60A9FF">
              <a:alpha val="5000"/>
            </a:srgbClr>
          </a:solidFill>
          <a:ln/>
        </p:spPr>
      </p:sp>
      <p:sp>
        <p:nvSpPr>
          <p:cNvPr id="9" name="Text 7"/>
          <p:cNvSpPr/>
          <p:nvPr/>
        </p:nvSpPr>
        <p:spPr>
          <a:xfrm>
            <a:off x="1982391" y="4186595"/>
            <a:ext cx="5106829" cy="666512"/>
          </a:xfrm>
          <a:prstGeom prst="rect">
            <a:avLst/>
          </a:prstGeom>
          <a:noFill/>
          <a:ln/>
        </p:spPr>
        <p:txBody>
          <a:bodyPr wrap="square" rtlCol="0" anchor="t"/>
          <a:lstStyle/>
          <a:p>
            <a:pPr indent="0" marL="0">
              <a:lnSpc>
                <a:spcPts val="2624"/>
              </a:lnSpc>
              <a:buNone/>
            </a:pPr>
            <a:r>
              <a:rPr lang="en-US" sz="1750" dirty="0">
                <a:solidFill>
                  <a:srgbClr val="EEEFF5"/>
                </a:solidFill>
                <a:latin typeface="Montserrat" pitchFamily="34" charset="0"/>
                <a:ea typeface="Montserrat" pitchFamily="34" charset="-122"/>
                <a:cs typeface="Montserrat" pitchFamily="34" charset="-120"/>
              </a:rPr>
              <a:t>Executed SQL scripts to create tables, define relationships, and set constraints.</a:t>
            </a:r>
            <a:endParaRPr lang="en-US" sz="1750" dirty="0"/>
          </a:p>
        </p:txBody>
      </p:sp>
      <p:sp>
        <p:nvSpPr>
          <p:cNvPr id="10" name="Text 8"/>
          <p:cNvSpPr/>
          <p:nvPr/>
        </p:nvSpPr>
        <p:spPr>
          <a:xfrm>
            <a:off x="7541181" y="4186595"/>
            <a:ext cx="5106829" cy="666512"/>
          </a:xfrm>
          <a:prstGeom prst="rect">
            <a:avLst/>
          </a:prstGeom>
          <a:noFill/>
          <a:ln/>
        </p:spPr>
        <p:txBody>
          <a:bodyPr wrap="square" rtlCol="0" anchor="t"/>
          <a:lstStyle/>
          <a:p>
            <a:pPr indent="0" marL="0">
              <a:lnSpc>
                <a:spcPts val="2624"/>
              </a:lnSpc>
              <a:buNone/>
            </a:pPr>
            <a:r>
              <a:rPr lang="en-US" sz="1750" dirty="0">
                <a:solidFill>
                  <a:srgbClr val="EEEFF5"/>
                </a:solidFill>
                <a:latin typeface="Montserrat" pitchFamily="34" charset="0"/>
                <a:ea typeface="Montserrat" pitchFamily="34" charset="-122"/>
                <a:cs typeface="Montserrat" pitchFamily="34" charset="-120"/>
              </a:rPr>
              <a:t>Successfully created tables, defined relationships, and set constraints.</a:t>
            </a:r>
            <a:endParaRPr lang="en-US" sz="1750" dirty="0"/>
          </a:p>
        </p:txBody>
      </p:sp>
      <p:sp>
        <p:nvSpPr>
          <p:cNvPr id="11" name="Text 9"/>
          <p:cNvSpPr/>
          <p:nvPr/>
        </p:nvSpPr>
        <p:spPr>
          <a:xfrm>
            <a:off x="1982391" y="5134808"/>
            <a:ext cx="5106829" cy="333256"/>
          </a:xfrm>
          <a:prstGeom prst="rect">
            <a:avLst/>
          </a:prstGeom>
          <a:noFill/>
          <a:ln/>
        </p:spPr>
        <p:txBody>
          <a:bodyPr wrap="none" rtlCol="0" anchor="t"/>
          <a:lstStyle/>
          <a:p>
            <a:pPr indent="0" marL="0">
              <a:lnSpc>
                <a:spcPts val="2624"/>
              </a:lnSpc>
              <a:buNone/>
            </a:pPr>
            <a:r>
              <a:rPr lang="en-US" sz="1750" dirty="0">
                <a:solidFill>
                  <a:srgbClr val="EEEFF5"/>
                </a:solidFill>
                <a:latin typeface="Montserrat" pitchFamily="34" charset="0"/>
                <a:ea typeface="Montserrat" pitchFamily="34" charset="-122"/>
                <a:cs typeface="Montserrat" pitchFamily="34" charset="-120"/>
              </a:rPr>
              <a:t>Example SQL for creating the Users table:</a:t>
            </a:r>
            <a:endParaRPr lang="en-US" sz="1750" dirty="0"/>
          </a:p>
        </p:txBody>
      </p:sp>
      <p:sp>
        <p:nvSpPr>
          <p:cNvPr id="12" name="Text 10"/>
          <p:cNvSpPr/>
          <p:nvPr/>
        </p:nvSpPr>
        <p:spPr>
          <a:xfrm>
            <a:off x="7541181" y="5134808"/>
            <a:ext cx="5106829" cy="333256"/>
          </a:xfrm>
          <a:prstGeom prst="rect">
            <a:avLst/>
          </a:prstGeom>
          <a:noFill/>
          <a:ln/>
        </p:spPr>
        <p:txBody>
          <a:bodyPr wrap="none" rtlCol="0" anchor="t"/>
          <a:lstStyle/>
          <a:p>
            <a:pPr indent="0" marL="0">
              <a:lnSpc>
                <a:spcPts val="2624"/>
              </a:lnSpc>
              <a:buNone/>
            </a:pPr>
            <a:r>
              <a:rPr lang="en-US" sz="1750" dirty="0">
                <a:solidFill>
                  <a:srgbClr val="EEEFF5"/>
                </a:solidFill>
                <a:latin typeface="Montserrat" pitchFamily="34" charset="0"/>
                <a:ea typeface="Montserrat" pitchFamily="34" charset="-122"/>
                <a:cs typeface="Montserrat" pitchFamily="34" charset="-120"/>
              </a:rPr>
              <a:t>The Users table was successfully created.</a:t>
            </a:r>
            <a:endParaRPr lang="en-US" sz="1750" dirty="0"/>
          </a:p>
        </p:txBody>
      </p:sp>
      <p:sp>
        <p:nvSpPr>
          <p:cNvPr id="13" name="Shape 11"/>
          <p:cNvSpPr/>
          <p:nvPr/>
        </p:nvSpPr>
        <p:spPr>
          <a:xfrm>
            <a:off x="1760220" y="5608915"/>
            <a:ext cx="11109960" cy="1281470"/>
          </a:xfrm>
          <a:prstGeom prst="rect">
            <a:avLst/>
          </a:prstGeom>
          <a:solidFill>
            <a:srgbClr val="60A9FF">
              <a:alpha val="5000"/>
            </a:srgbClr>
          </a:solidFill>
          <a:ln/>
        </p:spPr>
      </p:sp>
      <p:sp>
        <p:nvSpPr>
          <p:cNvPr id="14" name="Text 12"/>
          <p:cNvSpPr/>
          <p:nvPr/>
        </p:nvSpPr>
        <p:spPr>
          <a:xfrm>
            <a:off x="1982391" y="5749766"/>
            <a:ext cx="5106829" cy="999768"/>
          </a:xfrm>
          <a:prstGeom prst="rect">
            <a:avLst/>
          </a:prstGeom>
          <a:noFill/>
          <a:ln/>
        </p:spPr>
        <p:txBody>
          <a:bodyPr wrap="square" rtlCol="0" anchor="t"/>
          <a:lstStyle/>
          <a:p>
            <a:pPr indent="0" marL="0">
              <a:lnSpc>
                <a:spcPts val="2624"/>
              </a:lnSpc>
              <a:buNone/>
            </a:pPr>
            <a:r>
              <a:rPr lang="en-US" sz="1750" dirty="0">
                <a:solidFill>
                  <a:srgbClr val="EEEFF5"/>
                </a:solidFill>
                <a:latin typeface="Montserrat" pitchFamily="34" charset="0"/>
                <a:ea typeface="Montserrat" pitchFamily="34" charset="-122"/>
                <a:cs typeface="Montserrat" pitchFamily="34" charset="-120"/>
              </a:rPr>
              <a:t>Scripts can be found here: https://github.com/duesenberry55/CEF440-group-20/tree/main/task%206</a:t>
            </a:r>
            <a:endParaRPr lang="en-US" sz="1750" dirty="0"/>
          </a:p>
        </p:txBody>
      </p:sp>
      <p:sp>
        <p:nvSpPr>
          <p:cNvPr id="15" name="Text 13"/>
          <p:cNvSpPr/>
          <p:nvPr/>
        </p:nvSpPr>
        <p:spPr>
          <a:xfrm>
            <a:off x="7541181" y="5749766"/>
            <a:ext cx="5106829" cy="333256"/>
          </a:xfrm>
          <a:prstGeom prst="rect">
            <a:avLst/>
          </a:prstGeom>
          <a:noFill/>
          <a:ln/>
        </p:spPr>
        <p:txBody>
          <a:bodyPr wrap="none" rtlCol="0" anchor="t"/>
          <a:lstStyle/>
          <a:p>
            <a:pPr indent="0" marL="0">
              <a:lnSpc>
                <a:spcPts val="2624"/>
              </a:lnSpc>
              <a:buNone/>
            </a:pPr>
            <a:r>
              <a:rPr lang="en-US" sz="1750" dirty="0">
                <a:solidFill>
                  <a:srgbClr val="EEEFF5"/>
                </a:solidFill>
                <a:latin typeface="Montserrat" pitchFamily="34" charset="0"/>
                <a:ea typeface="Montserrat" pitchFamily="34" charset="-122"/>
                <a:cs typeface="Montserrat" pitchFamily="34" charset="-120"/>
              </a:rPr>
              <a:t>The scripts are available for review.</a:t>
            </a:r>
            <a:endParaRPr lang="en-US" sz="1750" dirty="0"/>
          </a:p>
        </p:txBody>
      </p:sp>
      <p:pic>
        <p:nvPicPr>
          <p:cNvPr id="16"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
        <p:nvSpPr>
          <p:cNvPr id="4" name="Text 2"/>
          <p:cNvSpPr/>
          <p:nvPr/>
        </p:nvSpPr>
        <p:spPr>
          <a:xfrm>
            <a:off x="1760220" y="1847612"/>
            <a:ext cx="8846225" cy="730806"/>
          </a:xfrm>
          <a:prstGeom prst="rect">
            <a:avLst/>
          </a:prstGeom>
          <a:noFill/>
          <a:ln/>
        </p:spPr>
        <p:txBody>
          <a:bodyPr wrap="none" rtlCol="0" anchor="t"/>
          <a:lstStyle/>
          <a:p>
            <a:pPr indent="0" marL="0">
              <a:lnSpc>
                <a:spcPts val="5755"/>
              </a:lnSpc>
              <a:buNone/>
            </a:pPr>
            <a:r>
              <a:rPr lang="en-US" sz="4604" b="1" dirty="0">
                <a:solidFill>
                  <a:srgbClr val="60A9FF"/>
                </a:solidFill>
                <a:latin typeface="Barlow" pitchFamily="34" charset="0"/>
                <a:ea typeface="Barlow" pitchFamily="34" charset="-122"/>
                <a:cs typeface="Barlow" pitchFamily="34" charset="-120"/>
              </a:rPr>
              <a:t>SQL Database Implementation 2/3</a:t>
            </a:r>
            <a:endParaRPr lang="en-US" sz="4604" dirty="0"/>
          </a:p>
        </p:txBody>
      </p:sp>
      <p:pic>
        <p:nvPicPr>
          <p:cNvPr id="5" name="Image 0" descr="preencoded.png">    </p:cNvPr>
          <p:cNvPicPr>
            <a:picLocks noChangeAspect="1"/>
          </p:cNvPicPr>
          <p:nvPr/>
        </p:nvPicPr>
        <p:blipFill>
          <a:blip r:embed="rId1"/>
          <a:stretch>
            <a:fillRect/>
          </a:stretch>
        </p:blipFill>
        <p:spPr>
          <a:xfrm>
            <a:off x="1760220" y="3161586"/>
            <a:ext cx="5285065" cy="2970371"/>
          </a:xfrm>
          <a:prstGeom prst="rect">
            <a:avLst/>
          </a:prstGeom>
        </p:spPr>
      </p:pic>
      <p:pic>
        <p:nvPicPr>
          <p:cNvPr id="6" name="Image 1" descr="preencoded.png">    </p:cNvPr>
          <p:cNvPicPr>
            <a:picLocks noChangeAspect="1"/>
          </p:cNvPicPr>
          <p:nvPr/>
        </p:nvPicPr>
        <p:blipFill>
          <a:blip r:embed="rId2"/>
          <a:stretch>
            <a:fillRect/>
          </a:stretch>
        </p:blipFill>
        <p:spPr>
          <a:xfrm>
            <a:off x="7594878" y="3161586"/>
            <a:ext cx="5282803" cy="2969062"/>
          </a:xfrm>
          <a:prstGeom prst="rect">
            <a:avLst/>
          </a:prstGeom>
        </p:spPr>
      </p:pic>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
        <p:nvSpPr>
          <p:cNvPr id="4" name="Text 2"/>
          <p:cNvSpPr/>
          <p:nvPr/>
        </p:nvSpPr>
        <p:spPr>
          <a:xfrm>
            <a:off x="1760220" y="2393752"/>
            <a:ext cx="8846225" cy="730806"/>
          </a:xfrm>
          <a:prstGeom prst="rect">
            <a:avLst/>
          </a:prstGeom>
          <a:noFill/>
          <a:ln/>
        </p:spPr>
        <p:txBody>
          <a:bodyPr wrap="none" rtlCol="0" anchor="t"/>
          <a:lstStyle/>
          <a:p>
            <a:pPr indent="0" marL="0">
              <a:lnSpc>
                <a:spcPts val="5755"/>
              </a:lnSpc>
              <a:buNone/>
            </a:pPr>
            <a:r>
              <a:rPr lang="en-US" sz="4604" b="1" dirty="0">
                <a:solidFill>
                  <a:srgbClr val="60A9FF"/>
                </a:solidFill>
                <a:latin typeface="Barlow" pitchFamily="34" charset="0"/>
                <a:ea typeface="Barlow" pitchFamily="34" charset="-122"/>
                <a:cs typeface="Barlow" pitchFamily="34" charset="-120"/>
              </a:rPr>
              <a:t>SQL Database Implementation 2/3</a:t>
            </a:r>
            <a:endParaRPr lang="en-US" sz="4604" dirty="0"/>
          </a:p>
        </p:txBody>
      </p:sp>
      <p:pic>
        <p:nvPicPr>
          <p:cNvPr id="5" name="Image 0" descr="preencoded.png">    </p:cNvPr>
          <p:cNvPicPr>
            <a:picLocks noChangeAspect="1"/>
          </p:cNvPicPr>
          <p:nvPr/>
        </p:nvPicPr>
        <p:blipFill>
          <a:blip r:embed="rId1"/>
          <a:stretch>
            <a:fillRect/>
          </a:stretch>
        </p:blipFill>
        <p:spPr>
          <a:xfrm>
            <a:off x="1760220" y="3707725"/>
            <a:ext cx="3341608" cy="1878092"/>
          </a:xfrm>
          <a:prstGeom prst="rect">
            <a:avLst/>
          </a:prstGeom>
        </p:spPr>
      </p:pic>
      <p:pic>
        <p:nvPicPr>
          <p:cNvPr id="6" name="Image 1" descr="preencoded.png">    </p:cNvPr>
          <p:cNvPicPr>
            <a:picLocks noChangeAspect="1"/>
          </p:cNvPicPr>
          <p:nvPr/>
        </p:nvPicPr>
        <p:blipFill>
          <a:blip r:embed="rId2"/>
          <a:stretch>
            <a:fillRect/>
          </a:stretch>
        </p:blipFill>
        <p:spPr>
          <a:xfrm>
            <a:off x="5651421" y="3707725"/>
            <a:ext cx="3341608" cy="1878092"/>
          </a:xfrm>
          <a:prstGeom prst="rect">
            <a:avLst/>
          </a:prstGeom>
        </p:spPr>
      </p:pic>
      <p:pic>
        <p:nvPicPr>
          <p:cNvPr id="7" name="Image 2" descr="preencoded.png">    </p:cNvPr>
          <p:cNvPicPr>
            <a:picLocks noChangeAspect="1"/>
          </p:cNvPicPr>
          <p:nvPr/>
        </p:nvPicPr>
        <p:blipFill>
          <a:blip r:embed="rId3"/>
          <a:stretch>
            <a:fillRect/>
          </a:stretch>
        </p:blipFill>
        <p:spPr>
          <a:xfrm>
            <a:off x="9542621" y="3707725"/>
            <a:ext cx="3341608" cy="1878092"/>
          </a:xfrm>
          <a:prstGeom prst="rect">
            <a:avLst/>
          </a:prstGeom>
        </p:spPr>
      </p:pic>
      <p:pic>
        <p:nvPicPr>
          <p:cNvPr id="8"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14</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2024-06-20T23:10:32Z</dcterms:created>
  <dcterms:modified xsi:type="dcterms:W3CDTF">2024-06-20T23:10:32Z</dcterms:modified>
</cp:coreProperties>
</file>